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1"/>
  </p:notesMasterIdLst>
  <p:sldIdLst>
    <p:sldId id="369" r:id="rId2"/>
    <p:sldId id="522" r:id="rId3"/>
    <p:sldId id="507" r:id="rId4"/>
    <p:sldId id="453" r:id="rId5"/>
    <p:sldId id="508" r:id="rId6"/>
    <p:sldId id="509" r:id="rId7"/>
    <p:sldId id="510" r:id="rId8"/>
    <p:sldId id="511" r:id="rId9"/>
    <p:sldId id="512" r:id="rId10"/>
    <p:sldId id="513" r:id="rId11"/>
    <p:sldId id="514" r:id="rId12"/>
    <p:sldId id="385" r:id="rId13"/>
    <p:sldId id="387" r:id="rId14"/>
    <p:sldId id="501" r:id="rId15"/>
    <p:sldId id="515" r:id="rId16"/>
    <p:sldId id="452" r:id="rId17"/>
    <p:sldId id="454" r:id="rId18"/>
    <p:sldId id="520" r:id="rId19"/>
    <p:sldId id="521" r:id="rId20"/>
  </p:sldIdLst>
  <p:sldSz cx="12192000" cy="6858000"/>
  <p:notesSz cx="6950075" cy="9236075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elia Pittma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D2"/>
    <a:srgbClr val="F4C1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94" autoAdjust="0"/>
    <p:restoredTop sz="95401" autoAdjust="0"/>
  </p:normalViewPr>
  <p:slideViewPr>
    <p:cSldViewPr snapToGrid="0">
      <p:cViewPr varScale="1">
        <p:scale>
          <a:sx n="80" d="100"/>
          <a:sy n="80" d="100"/>
        </p:scale>
        <p:origin x="37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7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DB276A-E491-4B1C-9801-564503ABB0E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1E17A71A-BD97-47A3-8AD7-F3A74EECC64C}">
      <dgm:prSet phldrT="[Text]"/>
      <dgm:spPr/>
      <dgm:t>
        <a:bodyPr/>
        <a:lstStyle/>
        <a:p>
          <a:r>
            <a:rPr lang="en-US" dirty="0"/>
            <a:t>SDG Goals and Targets</a:t>
          </a:r>
        </a:p>
      </dgm:t>
    </dgm:pt>
    <dgm:pt modelId="{603BD302-CF16-423F-9F92-42C7F612001D}" type="parTrans" cxnId="{650CD169-6689-43F8-B4CB-D2B37AFBF61C}">
      <dgm:prSet/>
      <dgm:spPr/>
      <dgm:t>
        <a:bodyPr/>
        <a:lstStyle/>
        <a:p>
          <a:endParaRPr lang="en-US"/>
        </a:p>
      </dgm:t>
    </dgm:pt>
    <dgm:pt modelId="{4A08B24B-5BE8-4C9D-AB00-5C580DB5E5C4}" type="sibTrans" cxnId="{650CD169-6689-43F8-B4CB-D2B37AFBF61C}">
      <dgm:prSet/>
      <dgm:spPr/>
      <dgm:t>
        <a:bodyPr/>
        <a:lstStyle/>
        <a:p>
          <a:endParaRPr lang="en-US"/>
        </a:p>
      </dgm:t>
    </dgm:pt>
    <dgm:pt modelId="{535E5947-ABC5-47CB-9522-322F6A3C7C3E}">
      <dgm:prSet phldrT="[Text]"/>
      <dgm:spPr/>
      <dgm:t>
        <a:bodyPr/>
        <a:lstStyle/>
        <a:p>
          <a:r>
            <a:rPr lang="en-US" dirty="0"/>
            <a:t>National Plans and Priorities</a:t>
          </a:r>
        </a:p>
      </dgm:t>
    </dgm:pt>
    <dgm:pt modelId="{3F139103-98F9-4C4F-94D2-C059D1E0E0D2}" type="parTrans" cxnId="{B1E5100B-24EB-425C-8F55-D467625641C5}">
      <dgm:prSet/>
      <dgm:spPr/>
      <dgm:t>
        <a:bodyPr/>
        <a:lstStyle/>
        <a:p>
          <a:endParaRPr lang="en-US"/>
        </a:p>
      </dgm:t>
    </dgm:pt>
    <dgm:pt modelId="{EAB5FEFF-8D1E-4DEA-8943-08C08CE814AB}" type="sibTrans" cxnId="{B1E5100B-24EB-425C-8F55-D467625641C5}">
      <dgm:prSet/>
      <dgm:spPr/>
      <dgm:t>
        <a:bodyPr/>
        <a:lstStyle/>
        <a:p>
          <a:endParaRPr lang="en-US"/>
        </a:p>
      </dgm:t>
    </dgm:pt>
    <dgm:pt modelId="{CB01132C-50E6-4463-85EC-2547E52E6448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dirty="0"/>
            <a:t>Localized Framework</a:t>
          </a:r>
        </a:p>
      </dgm:t>
    </dgm:pt>
    <dgm:pt modelId="{A00D6AE8-AC2F-4A97-90AB-9C092BBF6150}" type="parTrans" cxnId="{91A25C21-322F-438F-8A00-1D3CD5268839}">
      <dgm:prSet/>
      <dgm:spPr/>
      <dgm:t>
        <a:bodyPr/>
        <a:lstStyle/>
        <a:p>
          <a:endParaRPr lang="en-US"/>
        </a:p>
      </dgm:t>
    </dgm:pt>
    <dgm:pt modelId="{E75D4F4B-E1D0-4E47-BB85-26E800C0F834}" type="sibTrans" cxnId="{91A25C21-322F-438F-8A00-1D3CD5268839}">
      <dgm:prSet/>
      <dgm:spPr/>
      <dgm:t>
        <a:bodyPr/>
        <a:lstStyle/>
        <a:p>
          <a:endParaRPr lang="en-US"/>
        </a:p>
      </dgm:t>
    </dgm:pt>
    <dgm:pt modelId="{BDC15FAA-06B8-4874-878A-6AE16174BF95}" type="pres">
      <dgm:prSet presAssocID="{62DB276A-E491-4B1C-9801-564503ABB0EF}" presName="Name0" presStyleCnt="0">
        <dgm:presLayoutVars>
          <dgm:dir/>
          <dgm:animLvl val="lvl"/>
          <dgm:resizeHandles val="exact"/>
        </dgm:presLayoutVars>
      </dgm:prSet>
      <dgm:spPr/>
    </dgm:pt>
    <dgm:pt modelId="{A9F9BC7E-1350-45FA-806A-21C55350320B}" type="pres">
      <dgm:prSet presAssocID="{1E17A71A-BD97-47A3-8AD7-F3A74EECC64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AC0FE99-FC29-4FF8-BD67-C7DA6DDE3128}" type="pres">
      <dgm:prSet presAssocID="{4A08B24B-5BE8-4C9D-AB00-5C580DB5E5C4}" presName="parTxOnlySpace" presStyleCnt="0"/>
      <dgm:spPr/>
    </dgm:pt>
    <dgm:pt modelId="{D1682A38-A80E-428D-929A-B9796B316F6A}" type="pres">
      <dgm:prSet presAssocID="{535E5947-ABC5-47CB-9522-322F6A3C7C3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691A289-C18B-46CE-A326-5E440F4A80B1}" type="pres">
      <dgm:prSet presAssocID="{EAB5FEFF-8D1E-4DEA-8943-08C08CE814AB}" presName="parTxOnlySpace" presStyleCnt="0"/>
      <dgm:spPr/>
    </dgm:pt>
    <dgm:pt modelId="{FB50A6EA-ABAD-48A1-BE0F-EDB357A86214}" type="pres">
      <dgm:prSet presAssocID="{CB01132C-50E6-4463-85EC-2547E52E644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1E5100B-24EB-425C-8F55-D467625641C5}" srcId="{62DB276A-E491-4B1C-9801-564503ABB0EF}" destId="{535E5947-ABC5-47CB-9522-322F6A3C7C3E}" srcOrd="1" destOrd="0" parTransId="{3F139103-98F9-4C4F-94D2-C059D1E0E0D2}" sibTransId="{EAB5FEFF-8D1E-4DEA-8943-08C08CE814AB}"/>
    <dgm:cxn modelId="{91A25C21-322F-438F-8A00-1D3CD5268839}" srcId="{62DB276A-E491-4B1C-9801-564503ABB0EF}" destId="{CB01132C-50E6-4463-85EC-2547E52E6448}" srcOrd="2" destOrd="0" parTransId="{A00D6AE8-AC2F-4A97-90AB-9C092BBF6150}" sibTransId="{E75D4F4B-E1D0-4E47-BB85-26E800C0F834}"/>
    <dgm:cxn modelId="{8488AC39-059B-8A41-96FE-F019B5C77731}" type="presOf" srcId="{535E5947-ABC5-47CB-9522-322F6A3C7C3E}" destId="{D1682A38-A80E-428D-929A-B9796B316F6A}" srcOrd="0" destOrd="0" presId="urn:microsoft.com/office/officeart/2005/8/layout/chevron1"/>
    <dgm:cxn modelId="{650CD169-6689-43F8-B4CB-D2B37AFBF61C}" srcId="{62DB276A-E491-4B1C-9801-564503ABB0EF}" destId="{1E17A71A-BD97-47A3-8AD7-F3A74EECC64C}" srcOrd="0" destOrd="0" parTransId="{603BD302-CF16-423F-9F92-42C7F612001D}" sibTransId="{4A08B24B-5BE8-4C9D-AB00-5C580DB5E5C4}"/>
    <dgm:cxn modelId="{216A3C57-E4E5-F643-9A00-60A27DEEC842}" type="presOf" srcId="{CB01132C-50E6-4463-85EC-2547E52E6448}" destId="{FB50A6EA-ABAD-48A1-BE0F-EDB357A86214}" srcOrd="0" destOrd="0" presId="urn:microsoft.com/office/officeart/2005/8/layout/chevron1"/>
    <dgm:cxn modelId="{F0D0F088-E587-BA48-8C0C-AB595AD13859}" type="presOf" srcId="{1E17A71A-BD97-47A3-8AD7-F3A74EECC64C}" destId="{A9F9BC7E-1350-45FA-806A-21C55350320B}" srcOrd="0" destOrd="0" presId="urn:microsoft.com/office/officeart/2005/8/layout/chevron1"/>
    <dgm:cxn modelId="{471301B3-E5B9-C94A-8F0E-DDC7FA520551}" type="presOf" srcId="{62DB276A-E491-4B1C-9801-564503ABB0EF}" destId="{BDC15FAA-06B8-4874-878A-6AE16174BF95}" srcOrd="0" destOrd="0" presId="urn:microsoft.com/office/officeart/2005/8/layout/chevron1"/>
    <dgm:cxn modelId="{C184BC99-6BC9-B245-A489-F2517F6B2813}" type="presParOf" srcId="{BDC15FAA-06B8-4874-878A-6AE16174BF95}" destId="{A9F9BC7E-1350-45FA-806A-21C55350320B}" srcOrd="0" destOrd="0" presId="urn:microsoft.com/office/officeart/2005/8/layout/chevron1"/>
    <dgm:cxn modelId="{C6271FD0-619B-B84F-A94D-A7BF6779975C}" type="presParOf" srcId="{BDC15FAA-06B8-4874-878A-6AE16174BF95}" destId="{7AC0FE99-FC29-4FF8-BD67-C7DA6DDE3128}" srcOrd="1" destOrd="0" presId="urn:microsoft.com/office/officeart/2005/8/layout/chevron1"/>
    <dgm:cxn modelId="{A9FBCCEC-F9B4-034E-83E7-25378B0149F9}" type="presParOf" srcId="{BDC15FAA-06B8-4874-878A-6AE16174BF95}" destId="{D1682A38-A80E-428D-929A-B9796B316F6A}" srcOrd="2" destOrd="0" presId="urn:microsoft.com/office/officeart/2005/8/layout/chevron1"/>
    <dgm:cxn modelId="{2CEBDF34-0147-0F45-A8DF-F0372FDC2752}" type="presParOf" srcId="{BDC15FAA-06B8-4874-878A-6AE16174BF95}" destId="{8691A289-C18B-46CE-A326-5E440F4A80B1}" srcOrd="3" destOrd="0" presId="urn:microsoft.com/office/officeart/2005/8/layout/chevron1"/>
    <dgm:cxn modelId="{7B212FCE-2A50-8F4D-8475-4426403A5F4B}" type="presParOf" srcId="{BDC15FAA-06B8-4874-878A-6AE16174BF95}" destId="{FB50A6EA-ABAD-48A1-BE0F-EDB357A8621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F9BC7E-1350-45FA-806A-21C55350320B}">
      <dsp:nvSpPr>
        <dsp:cNvPr id="0" name=""/>
        <dsp:cNvSpPr/>
      </dsp:nvSpPr>
      <dsp:spPr>
        <a:xfrm>
          <a:off x="2381" y="414808"/>
          <a:ext cx="2901156" cy="11604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SDG Goals and Targets</a:t>
          </a:r>
        </a:p>
      </dsp:txBody>
      <dsp:txXfrm>
        <a:off x="582612" y="414808"/>
        <a:ext cx="1740694" cy="1160462"/>
      </dsp:txXfrm>
    </dsp:sp>
    <dsp:sp modelId="{D1682A38-A80E-428D-929A-B9796B316F6A}">
      <dsp:nvSpPr>
        <dsp:cNvPr id="0" name=""/>
        <dsp:cNvSpPr/>
      </dsp:nvSpPr>
      <dsp:spPr>
        <a:xfrm>
          <a:off x="2613421" y="414808"/>
          <a:ext cx="2901156" cy="116046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National Plans and Priorities</a:t>
          </a:r>
        </a:p>
      </dsp:txBody>
      <dsp:txXfrm>
        <a:off x="3193652" y="414808"/>
        <a:ext cx="1740694" cy="1160462"/>
      </dsp:txXfrm>
    </dsp:sp>
    <dsp:sp modelId="{FB50A6EA-ABAD-48A1-BE0F-EDB357A86214}">
      <dsp:nvSpPr>
        <dsp:cNvPr id="0" name=""/>
        <dsp:cNvSpPr/>
      </dsp:nvSpPr>
      <dsp:spPr>
        <a:xfrm>
          <a:off x="5224462" y="414808"/>
          <a:ext cx="2901156" cy="1160462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Localized Framework</a:t>
          </a:r>
        </a:p>
      </dsp:txBody>
      <dsp:txXfrm>
        <a:off x="5804693" y="414808"/>
        <a:ext cx="1740694" cy="1160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</p:spPr>
        <p:txBody>
          <a:bodyPr lIns="92487" tIns="46244" rIns="92487" bIns="46244"/>
          <a:lstStyle/>
          <a:p>
            <a:pPr lvl="0"/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926677" y="4387136"/>
            <a:ext cx="5096722" cy="4156234"/>
          </a:xfrm>
          <a:prstGeom prst="rect">
            <a:avLst/>
          </a:prstGeom>
        </p:spPr>
        <p:txBody>
          <a:bodyPr lIns="92487" tIns="46244" rIns="92487" bIns="46244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406194624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3851185" y="8628853"/>
            <a:ext cx="2946227" cy="454232"/>
          </a:xfrm>
          <a:prstGeom prst="rect">
            <a:avLst/>
          </a:prstGeom>
          <a:noFill/>
          <a:ln>
            <a:noFill/>
          </a:ln>
        </p:spPr>
        <p:txBody>
          <a:bodyPr lIns="90750" tIns="45375" rIns="90750" bIns="453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8010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5581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</p:spPr>
        <p:txBody>
          <a:bodyPr/>
          <a:lstStyle/>
          <a:p>
            <a:pPr lvl="0"/>
            <a:endParaRPr dirty="0"/>
          </a:p>
        </p:txBody>
      </p:sp>
      <p:sp>
        <p:nvSpPr>
          <p:cNvPr id="33" name="Shape 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117999"/>
              </a:lnSpc>
              <a:defRPr sz="1800"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201804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5845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347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8308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it’s happening along two major tracks.  1) it supports and complements efforts already underway to generate data for statistics for the formal SDG monitoring framework; and 2) unleashing innovation on the use of real-time, dynamic, disaggregated data from multiple sources</a:t>
            </a:r>
          </a:p>
        </p:txBody>
      </p:sp>
      <p:sp>
        <p:nvSpPr>
          <p:cNvPr id="298" name="Shape 298"/>
          <p:cNvSpPr txBox="1">
            <a:spLocks noGrp="1"/>
          </p:cNvSpPr>
          <p:nvPr>
            <p:ph type="sldNum" idx="12"/>
          </p:nvPr>
        </p:nvSpPr>
        <p:spPr>
          <a:xfrm>
            <a:off x="3937000" y="8772525"/>
            <a:ext cx="3011488" cy="461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5673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6270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0812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1" name="Shape 361"/>
          <p:cNvSpPr txBox="1">
            <a:spLocks noGrp="1"/>
          </p:cNvSpPr>
          <p:nvPr>
            <p:ph type="body" idx="1"/>
          </p:nvPr>
        </p:nvSpPr>
        <p:spPr>
          <a:xfrm>
            <a:off x="695008" y="4387135"/>
            <a:ext cx="5560059" cy="4156234"/>
          </a:xfrm>
          <a:prstGeom prst="rect">
            <a:avLst/>
          </a:prstGeom>
          <a:noFill/>
          <a:ln>
            <a:noFill/>
          </a:ln>
        </p:spPr>
        <p:txBody>
          <a:bodyPr lIns="92475" tIns="46225" rIns="92475" bIns="462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Six Principles at a glance.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Shape 362"/>
          <p:cNvSpPr txBox="1">
            <a:spLocks noGrp="1"/>
          </p:cNvSpPr>
          <p:nvPr>
            <p:ph type="sldNum" idx="12"/>
          </p:nvPr>
        </p:nvSpPr>
        <p:spPr>
          <a:xfrm>
            <a:off x="3936767" y="8772667"/>
            <a:ext cx="3011698" cy="461804"/>
          </a:xfrm>
          <a:prstGeom prst="rect">
            <a:avLst/>
          </a:prstGeom>
          <a:noFill/>
          <a:ln>
            <a:noFill/>
          </a:ln>
        </p:spPr>
        <p:txBody>
          <a:bodyPr lIns="92475" tIns="46225" rIns="92475" bIns="462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205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0" name="Shape 38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Put the </a:t>
            </a:r>
          </a:p>
        </p:txBody>
      </p:sp>
    </p:spTree>
    <p:extLst>
      <p:ext uri="{BB962C8B-B14F-4D97-AF65-F5344CB8AC3E}">
        <p14:creationId xmlns:p14="http://schemas.microsoft.com/office/powerpoint/2010/main" val="3923154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05001"/>
            <a:ext cx="100584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572000"/>
            <a:ext cx="861568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F3816-3545-43D3-BF35-D6B5637C110D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418C9-A230-0445-B821-A6F866E1FA2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80A01-063A-44BD-A825-9699D0725117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336800" cy="5851525"/>
          </a:xfrm>
        </p:spPr>
        <p:txBody>
          <a:bodyPr vert="eaVert" anchor="b" anchorCtr="0"/>
          <a:lstStyle/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E99D-F4B1-4A8B-9ACD-59038836D7C9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uces simple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1339851" y="6408739"/>
            <a:ext cx="3727600" cy="1872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750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interne Orange</a:t>
            </a:r>
          </a:p>
        </p:txBody>
      </p:sp>
      <p:sp>
        <p:nvSpPr>
          <p:cNvPr id="33" name="Shape 33"/>
          <p:cNvSpPr/>
          <p:nvPr/>
        </p:nvSpPr>
        <p:spPr>
          <a:xfrm>
            <a:off x="527049" y="6408739"/>
            <a:ext cx="673200" cy="1872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750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750">
              <a:solidFill>
                <a:srgbClr val="7F7F7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354949" y="403200"/>
            <a:ext cx="9446400" cy="98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390649" y="1773238"/>
            <a:ext cx="9410800" cy="388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42875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9605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742417" y="6328889"/>
            <a:ext cx="2838000" cy="203100"/>
          </a:xfrm>
          <a:prstGeom prst="rect">
            <a:avLst/>
          </a:prstGeom>
          <a:noFill/>
          <a:ln>
            <a:noFill/>
          </a:ln>
        </p:spPr>
        <p:txBody>
          <a:bodyPr lIns="18125" tIns="9050" rIns="18125" bIns="9050" anchor="ctr" anchorCtr="0">
            <a:noAutofit/>
          </a:bodyPr>
          <a:lstStyle/>
          <a:p>
            <a:pPr algn="r" rtl="0"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rtl="0"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422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dy Text Slid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610196" y="369836"/>
            <a:ext cx="10971600" cy="75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9" name="Shape 179"/>
          <p:cNvSpPr txBox="1"/>
          <p:nvPr/>
        </p:nvSpPr>
        <p:spPr>
          <a:xfrm>
            <a:off x="11919409" y="6677909"/>
            <a:ext cx="177200" cy="92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Verdana"/>
              <a:buNone/>
            </a:pPr>
            <a:fld id="{00000000-1234-1234-1234-123412341234}" type="slidenum">
              <a:rPr lang="en-US" sz="6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Verdana"/>
                <a:buNone/>
              </a:pPr>
              <a:t>‹#›</a:t>
            </a:fld>
            <a:endParaRPr lang="en-US" sz="6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10196" y="1964531"/>
            <a:ext cx="10971600" cy="396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100000"/>
              </a:lnSpc>
              <a:spcBef>
                <a:spcPts val="1000"/>
              </a:spcBef>
              <a:buClr>
                <a:srgbClr val="18BEB3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18BEB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1524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127000" algn="l" rtl="0">
              <a:lnSpc>
                <a:spcPct val="15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14300" algn="l" rtl="0">
              <a:lnSpc>
                <a:spcPct val="15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14300" algn="l" rtl="0">
              <a:lnSpc>
                <a:spcPct val="15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body" idx="2"/>
          </p:nvPr>
        </p:nvSpPr>
        <p:spPr>
          <a:xfrm>
            <a:off x="610196" y="1122911"/>
            <a:ext cx="10971600" cy="841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166687" algn="ctr" rtl="0">
              <a:lnSpc>
                <a:spcPct val="90000"/>
              </a:lnSpc>
              <a:spcBef>
                <a:spcPts val="1000"/>
              </a:spcBef>
              <a:buClr>
                <a:srgbClr val="595959"/>
              </a:buClr>
              <a:buSzPct val="97500"/>
              <a:buFont typeface="Arial"/>
              <a:buChar char="•"/>
              <a:defRPr sz="975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 rtl="0">
              <a:buSzPct val="25000"/>
            </a:pPr>
            <a:fld id="{00000000-1234-1234-1234-123412341234}" type="slidenum">
              <a:rPr lang="en-US" sz="12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rtl="0">
                <a:buSzPct val="25000"/>
              </a:p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105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B8F5C-40CD-4BCA-931F-F97BDD25CE91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409" y="6238758"/>
            <a:ext cx="1850503" cy="5076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5486400"/>
            <a:ext cx="10212916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3852863"/>
            <a:ext cx="8180916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90AA-ADFB-4B00-B036-3F512021714F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2800" y="1536192"/>
            <a:ext cx="48768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F268C-57F2-4779-A2CA-71D07EB9FC95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92800" y="1535113"/>
            <a:ext cx="48768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92800" y="2174875"/>
            <a:ext cx="4876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AED04-FD86-44A8-AA39-EAEC3CC7849F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5B23-35E6-4C0A-9858-570AC5ED26E9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296A-44B0-4372-A6F2-34353656FDEE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1" y="5495544"/>
            <a:ext cx="103632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" y="6096000"/>
            <a:ext cx="103632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613F-5441-478E-AF77-2F3992BC9931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06400" y="381000"/>
            <a:ext cx="10363200" cy="4942840"/>
          </a:xfrm>
        </p:spPr>
        <p:txBody>
          <a:bodyPr/>
          <a:lstStyle/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5495278"/>
            <a:ext cx="103632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12776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Drag picture to </a:t>
            </a:r>
            <a:r>
              <a:rPr lang="it-IT" dirty="0" err="1"/>
              <a:t>placeholder</a:t>
            </a:r>
            <a:r>
              <a:rPr lang="it-IT" dirty="0"/>
              <a:t> or click </a:t>
            </a:r>
            <a:r>
              <a:rPr lang="it-IT" dirty="0" err="1"/>
              <a:t>icon</a:t>
            </a:r>
            <a:r>
              <a:rPr lang="it-IT" dirty="0"/>
              <a:t> to </a:t>
            </a:r>
            <a:r>
              <a:rPr lang="it-IT" dirty="0" err="1"/>
              <a:t>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2336" y="6096000"/>
            <a:ext cx="103632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8882-7AF5-4DEC-A895-50AE25060D39}" type="datetime1">
              <a:rPr lang="en-US" smtClean="0"/>
              <a:t>7/12/2017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16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16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277600" y="5486400"/>
            <a:ext cx="9144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0510428" y="3987800"/>
            <a:ext cx="2367281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474869" y="1584960"/>
            <a:ext cx="2438399" cy="487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9ECE0E2-D192-4A77-B40B-2C265EB0BF82}" type="datetime1">
              <a:rPr lang="en-US" smtClean="0"/>
              <a:t>7/12/2017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staging.winguweb.org/2015/datashif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ctrTitle"/>
          </p:nvPr>
        </p:nvSpPr>
        <p:spPr>
          <a:xfrm>
            <a:off x="328143" y="2706590"/>
            <a:ext cx="9527825" cy="171301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r">
              <a:lnSpc>
                <a:spcPct val="90000"/>
              </a:lnSpc>
              <a:spcBef>
                <a:spcPts val="0"/>
              </a:spcBef>
              <a:buClr>
                <a:srgbClr val="A75533"/>
              </a:buClr>
              <a:buSzPct val="25000"/>
            </a:pPr>
            <a:r>
              <a:rPr lang="en-US" sz="4400" b="1" dirty="0">
                <a:solidFill>
                  <a:srgbClr val="A75533"/>
                </a:solidFill>
                <a:latin typeface="Raleway"/>
                <a:ea typeface="Raleway"/>
                <a:cs typeface="Raleway"/>
                <a:sym typeface="Raleway"/>
              </a:rPr>
              <a:t>Applying Earth Observation Data </a:t>
            </a:r>
            <a:br>
              <a:rPr lang="en-US" sz="4400" b="1" dirty="0">
                <a:solidFill>
                  <a:srgbClr val="A7553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-US" sz="4400" b="1" dirty="0">
                <a:solidFill>
                  <a:srgbClr val="A75533"/>
                </a:solidFill>
                <a:latin typeface="Raleway"/>
                <a:ea typeface="Raleway"/>
                <a:cs typeface="Raleway"/>
                <a:sym typeface="Raleway"/>
              </a:rPr>
              <a:t>for the SDGs</a:t>
            </a:r>
            <a:br>
              <a:rPr lang="en-US" sz="4400" b="1" dirty="0">
                <a:solidFill>
                  <a:srgbClr val="A75533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en-US" sz="2000" b="1" dirty="0">
                <a:solidFill>
                  <a:schemeClr val="tx1"/>
                </a:solidFill>
                <a:latin typeface="Raleway"/>
                <a:ea typeface="Raleway"/>
                <a:cs typeface="Raleway"/>
                <a:sym typeface="Raleway"/>
              </a:rPr>
              <a:t>UN High Level Political Forum 2017</a:t>
            </a:r>
            <a:endParaRPr lang="en-US" sz="4400" b="1" dirty="0">
              <a:solidFill>
                <a:schemeClr val="tx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2" name="Shape 1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4268" y="941797"/>
            <a:ext cx="4302426" cy="1259982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>
            <a:spLocks noGrp="1"/>
          </p:cNvSpPr>
          <p:nvPr>
            <p:ph type="subTitle" idx="1"/>
          </p:nvPr>
        </p:nvSpPr>
        <p:spPr>
          <a:xfrm>
            <a:off x="3394268" y="5224878"/>
            <a:ext cx="6461700" cy="111191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algn="r">
              <a:lnSpc>
                <a:spcPct val="80000"/>
              </a:lnSpc>
              <a:spcBef>
                <a:spcPts val="0"/>
              </a:spcBef>
              <a:buClr>
                <a:srgbClr val="595959"/>
              </a:buClr>
              <a:buSzPct val="25000"/>
            </a:pPr>
            <a:r>
              <a:rPr lang="en-US" sz="2220" dirty="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Aditya Agrawal</a:t>
            </a:r>
          </a:p>
          <a:p>
            <a:pPr algn="r">
              <a:lnSpc>
                <a:spcPct val="80000"/>
              </a:lnSpc>
              <a:spcBef>
                <a:spcPts val="0"/>
              </a:spcBef>
              <a:buClr>
                <a:srgbClr val="595959"/>
              </a:buClr>
              <a:buSzPct val="25000"/>
            </a:pPr>
            <a:r>
              <a:rPr lang="en-US" sz="2220" dirty="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Director, Data Ecosystem Development</a:t>
            </a:r>
          </a:p>
          <a:p>
            <a:pPr algn="r">
              <a:lnSpc>
                <a:spcPct val="80000"/>
              </a:lnSpc>
              <a:spcBef>
                <a:spcPts val="1000"/>
              </a:spcBef>
              <a:buClr>
                <a:srgbClr val="595959"/>
              </a:buClr>
              <a:buSzPct val="25000"/>
            </a:pPr>
            <a:r>
              <a:rPr lang="en-US" sz="2220" dirty="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July 2017</a:t>
            </a:r>
          </a:p>
          <a:p>
            <a:pPr algn="ctr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endParaRPr sz="2220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algn="ctr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</a:pPr>
            <a:endParaRPr sz="2220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4959FD-A631-437C-9BEB-C2D989EE4AC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17" y="1007845"/>
            <a:ext cx="1439094" cy="119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7F1BB1-808A-4551-B013-E688A9009FCE}"/>
              </a:ext>
            </a:extLst>
          </p:cNvPr>
          <p:cNvPicPr/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422" y="1182069"/>
            <a:ext cx="2365525" cy="89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89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Shape 340"/>
          <p:cNvGrpSpPr/>
          <p:nvPr/>
        </p:nvGrpSpPr>
        <p:grpSpPr>
          <a:xfrm>
            <a:off x="2439749" y="1380515"/>
            <a:ext cx="5897064" cy="4531135"/>
            <a:chOff x="796590" y="1854200"/>
            <a:chExt cx="6231049" cy="4209136"/>
          </a:xfrm>
        </p:grpSpPr>
        <p:sp>
          <p:nvSpPr>
            <p:cNvPr id="341" name="Shape 341"/>
            <p:cNvSpPr/>
            <p:nvPr/>
          </p:nvSpPr>
          <p:spPr>
            <a:xfrm>
              <a:off x="2843213" y="1854200"/>
              <a:ext cx="1728787" cy="1512888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 rtl="0">
                <a:buSzPct val="25000"/>
              </a:pPr>
              <a:r>
                <a:rPr lang="en-US" sz="105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ex: Provide mobility information every hour for security staffing</a:t>
              </a:r>
            </a:p>
          </p:txBody>
        </p:sp>
        <p:sp>
          <p:nvSpPr>
            <p:cNvPr id="342" name="Shape 342"/>
            <p:cNvSpPr/>
            <p:nvPr/>
          </p:nvSpPr>
          <p:spPr>
            <a:xfrm>
              <a:off x="4572000" y="1858963"/>
              <a:ext cx="1728787" cy="1511299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 rtl="0">
                <a:buSzPct val="25000"/>
              </a:pPr>
              <a:r>
                <a:rPr lang="en-US" sz="105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ex: Provide real-time personal health risk  to users in mobility</a:t>
              </a:r>
            </a:p>
          </p:txBody>
        </p:sp>
        <p:sp>
          <p:nvSpPr>
            <p:cNvPr id="343" name="Shape 343"/>
            <p:cNvSpPr/>
            <p:nvPr/>
          </p:nvSpPr>
          <p:spPr>
            <a:xfrm>
              <a:off x="2843213" y="3367087"/>
              <a:ext cx="1728787" cy="1511299"/>
            </a:xfrm>
            <a:prstGeom prst="rect">
              <a:avLst/>
            </a:prstGeom>
            <a:solidFill>
              <a:srgbClr val="D8D8D8"/>
            </a:solidFill>
            <a:ln w="1270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 rtl="0">
                <a:buSzPct val="25000"/>
              </a:pPr>
              <a:r>
                <a:rPr lang="en-US" sz="105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ex: Optimise hospital location for density of population</a:t>
              </a:r>
            </a:p>
          </p:txBody>
        </p:sp>
        <p:sp>
          <p:nvSpPr>
            <p:cNvPr id="344" name="Shape 344"/>
            <p:cNvSpPr/>
            <p:nvPr/>
          </p:nvSpPr>
          <p:spPr>
            <a:xfrm>
              <a:off x="4572000" y="3367087"/>
              <a:ext cx="1728787" cy="1511299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 rtl="0">
                <a:buSzPct val="25000"/>
              </a:pPr>
              <a:r>
                <a:rPr lang="en-US" sz="105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ex: Optimise distribution of drugs in function of diseases geography, calendar events,…</a:t>
              </a:r>
            </a:p>
          </p:txBody>
        </p:sp>
        <p:sp>
          <p:nvSpPr>
            <p:cNvPr id="345" name="Shape 345"/>
            <p:cNvSpPr txBox="1"/>
            <p:nvPr/>
          </p:nvSpPr>
          <p:spPr>
            <a:xfrm>
              <a:off x="1187624" y="2149475"/>
              <a:ext cx="1757320" cy="104643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« Real Time »</a:t>
              </a:r>
            </a:p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Operation</a:t>
              </a:r>
            </a:p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Management</a:t>
              </a:r>
            </a:p>
          </p:txBody>
        </p:sp>
        <p:sp>
          <p:nvSpPr>
            <p:cNvPr id="346" name="Shape 346"/>
            <p:cNvSpPr txBox="1"/>
            <p:nvPr/>
          </p:nvSpPr>
          <p:spPr>
            <a:xfrm>
              <a:off x="1331640" y="3801232"/>
              <a:ext cx="1462366" cy="738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Policies &amp; </a:t>
              </a:r>
            </a:p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Consulting</a:t>
              </a:r>
            </a:p>
          </p:txBody>
        </p:sp>
        <p:sp>
          <p:nvSpPr>
            <p:cNvPr id="347" name="Shape 347"/>
            <p:cNvSpPr txBox="1"/>
            <p:nvPr/>
          </p:nvSpPr>
          <p:spPr>
            <a:xfrm>
              <a:off x="2843213" y="4941887"/>
              <a:ext cx="1537172" cy="738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Single Data</a:t>
              </a:r>
            </a:p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source</a:t>
              </a:r>
            </a:p>
          </p:txBody>
        </p:sp>
        <p:sp>
          <p:nvSpPr>
            <p:cNvPr id="348" name="Shape 348"/>
            <p:cNvSpPr txBox="1"/>
            <p:nvPr/>
          </p:nvSpPr>
          <p:spPr>
            <a:xfrm>
              <a:off x="4572000" y="4941887"/>
              <a:ext cx="1753044" cy="738664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Multiple data</a:t>
              </a:r>
            </a:p>
            <a:p>
              <a:pPr algn="l" rtl="0">
                <a:buSzPct val="25000"/>
              </a:pPr>
              <a:r>
                <a:rPr lang="en-US" sz="15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sources</a:t>
              </a:r>
            </a:p>
          </p:txBody>
        </p:sp>
        <p:sp>
          <p:nvSpPr>
            <p:cNvPr id="349" name="Shape 349"/>
            <p:cNvSpPr txBox="1"/>
            <p:nvPr/>
          </p:nvSpPr>
          <p:spPr>
            <a:xfrm>
              <a:off x="2771775" y="5632450"/>
              <a:ext cx="4255864" cy="430886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l" rtl="0">
                <a:buSzPct val="25000"/>
              </a:pPr>
              <a:r>
                <a:rPr lang="en-US" sz="1500" i="1" u="sng">
                  <a:solidFill>
                    <a:srgbClr val="FF0000"/>
                  </a:solidFill>
                  <a:latin typeface="Raleway"/>
                  <a:ea typeface="Raleway"/>
                  <a:cs typeface="Raleway"/>
                  <a:sym typeface="Raleway"/>
                </a:rPr>
                <a:t>Variety of Sources for Data Analysis</a:t>
              </a:r>
            </a:p>
          </p:txBody>
        </p:sp>
        <p:sp>
          <p:nvSpPr>
            <p:cNvPr id="350" name="Shape 350"/>
            <p:cNvSpPr txBox="1"/>
            <p:nvPr/>
          </p:nvSpPr>
          <p:spPr>
            <a:xfrm rot="-5400000">
              <a:off x="-488459" y="3152016"/>
              <a:ext cx="3000900" cy="4307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algn="ctr" rtl="0">
                <a:buSzPct val="25000"/>
              </a:pPr>
              <a:r>
                <a:rPr lang="en-US" sz="1500" i="1" u="sng">
                  <a:solidFill>
                    <a:srgbClr val="FF0000"/>
                  </a:solidFill>
                  <a:latin typeface="Raleway"/>
                  <a:ea typeface="Raleway"/>
                  <a:cs typeface="Raleway"/>
                  <a:sym typeface="Raleway"/>
                </a:rPr>
                <a:t>Customer Time (Velocity)</a:t>
              </a:r>
            </a:p>
          </p:txBody>
        </p:sp>
      </p:grpSp>
      <p:sp>
        <p:nvSpPr>
          <p:cNvPr id="351" name="Shape 351"/>
          <p:cNvSpPr txBox="1"/>
          <p:nvPr/>
        </p:nvSpPr>
        <p:spPr>
          <a:xfrm>
            <a:off x="7961737" y="3749346"/>
            <a:ext cx="1589100" cy="800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 rtl="0">
              <a:buSzPct val="25000"/>
            </a:pPr>
            <a:r>
              <a:rPr lang="en-US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SLOWER</a:t>
            </a:r>
          </a:p>
          <a:p>
            <a:pPr algn="ctr" rtl="0">
              <a:buSzPct val="25000"/>
            </a:pPr>
            <a:r>
              <a:rPr lang="en-US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Data refresh</a:t>
            </a:r>
          </a:p>
          <a:p>
            <a:pPr algn="ctr" rtl="0">
              <a:buSzPct val="25000"/>
            </a:pPr>
            <a:r>
              <a:rPr lang="en-US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(yearly, quarterly)</a:t>
            </a:r>
          </a:p>
        </p:txBody>
      </p:sp>
      <p:sp>
        <p:nvSpPr>
          <p:cNvPr id="352" name="Shape 352"/>
          <p:cNvSpPr txBox="1"/>
          <p:nvPr/>
        </p:nvSpPr>
        <p:spPr>
          <a:xfrm>
            <a:off x="7908250" y="1448199"/>
            <a:ext cx="1561500" cy="629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 rtl="0">
              <a:buSzPct val="25000"/>
            </a:pPr>
            <a:r>
              <a:rPr lang="en-US" sz="15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Faster:</a:t>
            </a:r>
          </a:p>
          <a:p>
            <a:pPr algn="ctr" rtl="0">
              <a:buSzPct val="25000"/>
            </a:pPr>
            <a:r>
              <a:rPr lang="en-US" sz="1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monthly…daily…</a:t>
            </a:r>
          </a:p>
        </p:txBody>
      </p:sp>
      <p:sp>
        <p:nvSpPr>
          <p:cNvPr id="353" name="Shape 353"/>
          <p:cNvSpPr/>
          <p:nvPr/>
        </p:nvSpPr>
        <p:spPr>
          <a:xfrm>
            <a:off x="8516696" y="2223625"/>
            <a:ext cx="377700" cy="13617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A5A5A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 rtl="0"/>
            <a:endParaRPr sz="135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4" name="Shape 354"/>
          <p:cNvSpPr/>
          <p:nvPr/>
        </p:nvSpPr>
        <p:spPr>
          <a:xfrm>
            <a:off x="10267563" y="5093969"/>
            <a:ext cx="548700" cy="297300"/>
          </a:xfrm>
          <a:prstGeom prst="bracketPair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l" rtl="0">
              <a:buSzPct val="25000"/>
            </a:pPr>
            <a:fld id="{00000000-1234-1234-1234-123412341234}" type="slidenum">
              <a:rPr lang="en-US"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algn="l" rtl="0">
                <a:buSzPct val="25000"/>
              </a:pPr>
              <a:t>10</a:t>
            </a:fld>
            <a:endParaRPr lang="en-US"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Shape 355"/>
          <p:cNvSpPr txBox="1"/>
          <p:nvPr/>
        </p:nvSpPr>
        <p:spPr>
          <a:xfrm>
            <a:off x="2139048" y="438060"/>
            <a:ext cx="7914000" cy="58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1" algn="l" rtl="0">
              <a:buSzPct val="25000"/>
            </a:pPr>
            <a:r>
              <a:rPr lang="en-US" sz="3200" b="1">
                <a:solidFill>
                  <a:srgbClr val="A35533"/>
                </a:solidFill>
                <a:latin typeface="Raleway"/>
                <a:ea typeface="Raleway"/>
                <a:cs typeface="Raleway"/>
                <a:sym typeface="Raleway"/>
              </a:rPr>
              <a:t>Privately Held (Big) Data</a:t>
            </a:r>
          </a:p>
        </p:txBody>
      </p:sp>
      <p:sp>
        <p:nvSpPr>
          <p:cNvPr id="21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022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/>
          <p:nvPr/>
        </p:nvSpPr>
        <p:spPr>
          <a:xfrm>
            <a:off x="1505968" y="373510"/>
            <a:ext cx="7914000" cy="58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1" algn="l" rtl="0">
              <a:buSzPct val="25000"/>
            </a:pPr>
            <a:r>
              <a:rPr lang="en-US" sz="3200" b="1">
                <a:solidFill>
                  <a:srgbClr val="A35533"/>
                </a:solidFill>
                <a:latin typeface="Raleway"/>
                <a:ea typeface="Raleway"/>
                <a:cs typeface="Raleway"/>
                <a:sym typeface="Raleway"/>
              </a:rPr>
              <a:t>Open Data</a:t>
            </a:r>
          </a:p>
        </p:txBody>
      </p:sp>
      <p:pic>
        <p:nvPicPr>
          <p:cNvPr id="366" name="Shape 3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0618" y="1137431"/>
            <a:ext cx="7219950" cy="47096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346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 txBox="1">
            <a:spLocks noGrp="1"/>
          </p:cNvSpPr>
          <p:nvPr>
            <p:ph type="body" idx="1"/>
          </p:nvPr>
        </p:nvSpPr>
        <p:spPr>
          <a:xfrm>
            <a:off x="1441653" y="2934453"/>
            <a:ext cx="3555600" cy="17757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90000"/>
              </a:lnSpc>
              <a:spcBef>
                <a:spcPts val="1900"/>
              </a:spcBef>
              <a:buClr>
                <a:srgbClr val="A15231"/>
              </a:buClr>
              <a:buSzPct val="25000"/>
              <a:buNone/>
            </a:pPr>
            <a:r>
              <a:rPr lang="en-US" sz="2400" b="1" i="1" dirty="0">
                <a:solidFill>
                  <a:srgbClr val="A15231"/>
                </a:solidFill>
                <a:latin typeface="Raleway"/>
                <a:ea typeface="Raleway"/>
                <a:cs typeface="Raleway"/>
                <a:sym typeface="Raleway"/>
              </a:rPr>
              <a:t>WE CONVENE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Clr>
                <a:srgbClr val="A15231"/>
              </a:buClr>
              <a:buSzPct val="25000"/>
              <a:buNone/>
            </a:pPr>
            <a:r>
              <a:rPr lang="en-US" sz="2400" b="1" i="1" dirty="0">
                <a:solidFill>
                  <a:srgbClr val="A15231"/>
                </a:solidFill>
                <a:latin typeface="Raleway"/>
                <a:ea typeface="Raleway"/>
                <a:cs typeface="Raleway"/>
                <a:sym typeface="Raleway"/>
              </a:rPr>
              <a:t>     WE CONNECT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Clr>
                <a:srgbClr val="A15231"/>
              </a:buClr>
              <a:buSzPct val="25000"/>
              <a:buNone/>
            </a:pPr>
            <a:r>
              <a:rPr lang="en-US" sz="2400" b="1" i="1" dirty="0">
                <a:solidFill>
                  <a:srgbClr val="A15231"/>
                </a:solidFill>
                <a:latin typeface="Raleway"/>
                <a:ea typeface="Raleway"/>
                <a:cs typeface="Raleway"/>
                <a:sym typeface="Raleway"/>
              </a:rPr>
              <a:t>	WE CATALYZE…</a:t>
            </a:r>
          </a:p>
        </p:txBody>
      </p:sp>
      <p:sp>
        <p:nvSpPr>
          <p:cNvPr id="384" name="Shape 384"/>
          <p:cNvSpPr txBox="1">
            <a:spLocks noGrp="1"/>
          </p:cNvSpPr>
          <p:nvPr>
            <p:ph type="sldNum" idx="12"/>
          </p:nvPr>
        </p:nvSpPr>
        <p:spPr>
          <a:xfrm>
            <a:off x="7981950" y="6356352"/>
            <a:ext cx="2057400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r" rtl="0">
              <a:buSzPct val="25000"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rtl="0">
                <a:buSzPct val="25000"/>
              </a:pPr>
              <a:t>12</a:t>
            </a:fld>
            <a:endParaRPr lang="en-US"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Shape 385"/>
          <p:cNvSpPr txBox="1"/>
          <p:nvPr/>
        </p:nvSpPr>
        <p:spPr>
          <a:xfrm>
            <a:off x="5118409" y="2766603"/>
            <a:ext cx="4428600" cy="211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rtl="0">
              <a:lnSpc>
                <a:spcPct val="90000"/>
              </a:lnSpc>
              <a:spcBef>
                <a:spcPts val="1000"/>
              </a:spcBef>
            </a:pPr>
            <a:r>
              <a:rPr lang="en-US" sz="2400" b="1" dirty="0">
                <a:solidFill>
                  <a:srgbClr val="5B5C5F"/>
                </a:solidFill>
                <a:latin typeface="Raleway"/>
                <a:ea typeface="Raleway"/>
                <a:cs typeface="Raleway"/>
                <a:sym typeface="Raleway"/>
              </a:rPr>
              <a:t>better, more accessible, and usable data </a:t>
            </a:r>
            <a:r>
              <a:rPr lang="en-US" sz="2400" dirty="0">
                <a:solidFill>
                  <a:srgbClr val="5B5C5F"/>
                </a:solidFill>
                <a:latin typeface="Raleway"/>
                <a:ea typeface="Raleway"/>
                <a:cs typeface="Raleway"/>
                <a:sym typeface="Raleway"/>
              </a:rPr>
              <a:t>to help end poverty, fight inequality and injustice, and combat climate change. </a:t>
            </a:r>
          </a:p>
        </p:txBody>
      </p:sp>
      <p:pic>
        <p:nvPicPr>
          <p:cNvPr id="386" name="Shape 3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31204" y="415847"/>
            <a:ext cx="5869442" cy="16434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700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>
            <a:spLocks noGrp="1"/>
          </p:cNvSpPr>
          <p:nvPr>
            <p:ph type="title"/>
          </p:nvPr>
        </p:nvSpPr>
        <p:spPr>
          <a:xfrm>
            <a:off x="867512" y="271690"/>
            <a:ext cx="9144000" cy="505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buClr>
                <a:srgbClr val="5B5C5F"/>
              </a:buClr>
              <a:buSzPct val="25000"/>
            </a:pPr>
            <a:r>
              <a:rPr lang="en-US" sz="2700" b="1" dirty="0">
                <a:solidFill>
                  <a:srgbClr val="5B5C5F"/>
                </a:solidFill>
                <a:latin typeface="Raleway"/>
                <a:ea typeface="Raleway"/>
                <a:cs typeface="Raleway"/>
                <a:sym typeface="Raleway"/>
              </a:rPr>
              <a:t>The Global Partnership has </a:t>
            </a:r>
            <a:r>
              <a:rPr lang="en-US" sz="2700" b="1" dirty="0">
                <a:solidFill>
                  <a:srgbClr val="A15231"/>
                </a:solidFill>
                <a:latin typeface="Raleway"/>
                <a:ea typeface="Raleway"/>
                <a:cs typeface="Raleway"/>
                <a:sym typeface="Raleway"/>
              </a:rPr>
              <a:t>200+</a:t>
            </a:r>
            <a:r>
              <a:rPr lang="en-US" sz="2700" b="1" dirty="0">
                <a:solidFill>
                  <a:srgbClr val="5B5C5F"/>
                </a:solidFill>
                <a:latin typeface="Raleway"/>
                <a:ea typeface="Raleway"/>
                <a:cs typeface="Raleway"/>
                <a:sym typeface="Raleway"/>
              </a:rPr>
              <a:t> Data Champions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30545" y="991897"/>
            <a:ext cx="10178130" cy="5233057"/>
            <a:chOff x="372639" y="862943"/>
            <a:chExt cx="9399582" cy="461173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639" y="862944"/>
              <a:ext cx="3072290" cy="412034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27034" y="862945"/>
              <a:ext cx="3247075" cy="412034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00300" y="862944"/>
              <a:ext cx="1213279" cy="412034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13578" y="862943"/>
              <a:ext cx="1909439" cy="176302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13578" y="2747192"/>
              <a:ext cx="2005192" cy="2236093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4133" y="4959471"/>
              <a:ext cx="2425266" cy="49175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70453" y="4959471"/>
              <a:ext cx="2447264" cy="43314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17717" y="4924670"/>
              <a:ext cx="3116706" cy="55000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34423" y="5033168"/>
              <a:ext cx="1337798" cy="4180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8190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78664" y="2715414"/>
            <a:ext cx="257937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>
                <a:latin typeface="Avenir Book"/>
                <a:cs typeface="Avenir Book"/>
              </a:rPr>
              <a:t>Drive awareness and political buy-in on how and why data makes a difference 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latin typeface="Avenir Book"/>
                <a:cs typeface="Avenir Book"/>
              </a:rPr>
              <a:t>Ensure visibility and under-standing of data for filling gaps and decision making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3159" y="1073133"/>
            <a:ext cx="52743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dirty="0">
                <a:latin typeface="Avenir Book"/>
                <a:cs typeface="Avenir Book"/>
              </a:rPr>
              <a:t>Showcase how data can remove political and social barriers, and address data gaps</a:t>
            </a:r>
            <a:endParaRPr lang="en-US" sz="1400" dirty="0">
              <a:latin typeface="Avenir Book"/>
              <a:cs typeface="Avenir Book"/>
            </a:endParaRPr>
          </a:p>
          <a:p>
            <a:pPr>
              <a:spcAft>
                <a:spcPts val="1200"/>
              </a:spcAft>
            </a:pPr>
            <a:r>
              <a:rPr lang="en-GB" sz="1400" dirty="0">
                <a:latin typeface="Avenir Book"/>
                <a:cs typeface="Avenir Book"/>
              </a:rPr>
              <a:t>Stimulate collaboration between public-private actors in support and tracking of the SDGs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14174" y="5286706"/>
            <a:ext cx="63029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dirty="0">
                <a:latin typeface="Avenir Book"/>
                <a:cs typeface="Avenir Book"/>
              </a:rPr>
              <a:t>Forster private sector engagement to address market failures by providing expertise and knowledge</a:t>
            </a:r>
          </a:p>
          <a:p>
            <a:pPr>
              <a:spcAft>
                <a:spcPts val="1200"/>
              </a:spcAft>
            </a:pPr>
            <a:r>
              <a:rPr lang="en-GB" sz="1400" dirty="0">
                <a:latin typeface="Avenir Book"/>
                <a:cs typeface="Avenir Book"/>
              </a:rPr>
              <a:t>Support the establishment of fair use of data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latin typeface="Avenir Book"/>
                <a:cs typeface="Avenir Book"/>
              </a:rPr>
              <a:t>Foster mechanisms to improve access and interoperability that enables widespread usage of SDG data</a:t>
            </a:r>
            <a:endParaRPr lang="en-GB" sz="1400" dirty="0">
              <a:latin typeface="Avenir Book"/>
              <a:cs typeface="Avenir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72293" y="70913"/>
            <a:ext cx="8567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venir Book"/>
                <a:cs typeface="Avenir Book"/>
              </a:rPr>
              <a:t>Harnessing the data revolution for sustainable development</a:t>
            </a:r>
            <a:endParaRPr lang="en-US" sz="2000" b="1" dirty="0">
              <a:latin typeface="Avenir Book"/>
              <a:cs typeface="Avenir Book"/>
            </a:endParaRPr>
          </a:p>
        </p:txBody>
      </p:sp>
      <p:sp>
        <p:nvSpPr>
          <p:cNvPr id="9" name="Shape 194"/>
          <p:cNvSpPr/>
          <p:nvPr/>
        </p:nvSpPr>
        <p:spPr>
          <a:xfrm>
            <a:off x="1646024" y="2284483"/>
            <a:ext cx="3098916" cy="4328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>
            <a:noFill/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venir Book"/>
                <a:cs typeface="Avenir Book"/>
              </a:rPr>
              <a:t>Demand Side</a:t>
            </a:r>
          </a:p>
        </p:txBody>
      </p:sp>
      <p:pic>
        <p:nvPicPr>
          <p:cNvPr id="11" name="Picture 10" descr="Screen Shot 2016-04-22 at 12.49.26 AM.png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955" y="3548368"/>
            <a:ext cx="457200" cy="457200"/>
          </a:xfrm>
          <a:prstGeom prst="rect">
            <a:avLst/>
          </a:prstGeom>
        </p:spPr>
      </p:pic>
      <p:sp>
        <p:nvSpPr>
          <p:cNvPr id="16" name="Shape 194"/>
          <p:cNvSpPr/>
          <p:nvPr/>
        </p:nvSpPr>
        <p:spPr>
          <a:xfrm>
            <a:off x="3382250" y="655255"/>
            <a:ext cx="5825251" cy="4328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>
            <a:noFill/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venir Book"/>
                <a:cs typeface="Avenir Book"/>
              </a:rPr>
              <a:t>Enablers: Political Environment</a:t>
            </a:r>
          </a:p>
        </p:txBody>
      </p:sp>
      <p:pic>
        <p:nvPicPr>
          <p:cNvPr id="17" name="Picture 16" descr="Screen Shot 2016-04-22 at 12.24.59 AM.png"/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005" b="17064"/>
          <a:stretch/>
        </p:blipFill>
        <p:spPr>
          <a:xfrm>
            <a:off x="3382249" y="1113537"/>
            <a:ext cx="406884" cy="379184"/>
          </a:xfrm>
          <a:prstGeom prst="rect">
            <a:avLst/>
          </a:prstGeom>
        </p:spPr>
      </p:pic>
      <p:sp>
        <p:nvSpPr>
          <p:cNvPr id="19" name="Shape 194"/>
          <p:cNvSpPr/>
          <p:nvPr/>
        </p:nvSpPr>
        <p:spPr>
          <a:xfrm>
            <a:off x="7476115" y="2284483"/>
            <a:ext cx="3016760" cy="4328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>
            <a:noFill/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venir Book"/>
                <a:cs typeface="Avenir Book"/>
              </a:rPr>
              <a:t>Supply Side</a:t>
            </a:r>
          </a:p>
        </p:txBody>
      </p:sp>
      <p:pic>
        <p:nvPicPr>
          <p:cNvPr id="20" name="Picture 19" descr="Screen Shot 2016-04-22 at 12.37.10 AM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249" y="1580097"/>
            <a:ext cx="457200" cy="457200"/>
          </a:xfrm>
          <a:prstGeom prst="rect">
            <a:avLst/>
          </a:prstGeom>
        </p:spPr>
      </p:pic>
      <p:pic>
        <p:nvPicPr>
          <p:cNvPr id="21" name="Picture 20" descr="Screen Shot 2016-04-22 at 12.41.16 AM.png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440" y="2763500"/>
            <a:ext cx="457200" cy="457200"/>
          </a:xfrm>
          <a:prstGeom prst="rect">
            <a:avLst/>
          </a:prstGeom>
        </p:spPr>
      </p:pic>
      <p:pic>
        <p:nvPicPr>
          <p:cNvPr id="24" name="Picture 23" descr="Screen Shot 2016-04-22 at 12.23.44 AM.png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554" y="3438190"/>
            <a:ext cx="457200" cy="457200"/>
          </a:xfrm>
          <a:prstGeom prst="rect">
            <a:avLst/>
          </a:prstGeom>
        </p:spPr>
      </p:pic>
      <p:sp>
        <p:nvSpPr>
          <p:cNvPr id="25" name="Shape 194"/>
          <p:cNvSpPr/>
          <p:nvPr/>
        </p:nvSpPr>
        <p:spPr>
          <a:xfrm>
            <a:off x="3014598" y="4890435"/>
            <a:ext cx="6802502" cy="4328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ap="flat">
            <a:noFill/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Avenir Book"/>
                <a:cs typeface="Avenir Book"/>
              </a:rPr>
              <a:t>Enablers: Structural Environment that fosters trust</a:t>
            </a:r>
          </a:p>
        </p:txBody>
      </p:sp>
      <p:pic>
        <p:nvPicPr>
          <p:cNvPr id="26" name="Picture 25" descr="Screen Shot 2016-04-22 at 12.32.25 AM.png"/>
          <p:cNvPicPr>
            <a:picLocks noChangeAspect="1"/>
          </p:cNvPicPr>
          <p:nvPr/>
        </p:nvPicPr>
        <p:blipFill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598" y="5348441"/>
            <a:ext cx="457200" cy="457200"/>
          </a:xfrm>
          <a:prstGeom prst="rect">
            <a:avLst/>
          </a:prstGeom>
        </p:spPr>
      </p:pic>
      <p:pic>
        <p:nvPicPr>
          <p:cNvPr id="27" name="Picture 26" descr="Screen Shot 2016-04-22 at 12.50.41 AM.png"/>
          <p:cNvPicPr>
            <a:picLocks noChangeAspect="1"/>
          </p:cNvPicPr>
          <p:nvPr/>
        </p:nvPicPr>
        <p:blipFill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598" y="5758723"/>
            <a:ext cx="457200" cy="457200"/>
          </a:xfrm>
          <a:prstGeom prst="rect">
            <a:avLst/>
          </a:prstGeom>
        </p:spPr>
      </p:pic>
      <p:pic>
        <p:nvPicPr>
          <p:cNvPr id="29" name="Picture 28" descr="Screen Shot 2016-04-22 at 12.36.36 AM.png"/>
          <p:cNvPicPr>
            <a:picLocks noChangeAspect="1"/>
          </p:cNvPicPr>
          <p:nvPr/>
        </p:nvPicPr>
        <p:blipFill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386" y="4159969"/>
            <a:ext cx="457200" cy="457200"/>
          </a:xfrm>
          <a:prstGeom prst="rect">
            <a:avLst/>
          </a:prstGeom>
        </p:spPr>
      </p:pic>
      <p:pic>
        <p:nvPicPr>
          <p:cNvPr id="30" name="Picture 29" descr="Screen Shot 2016-04-22 at 12.27.29 AM.png"/>
          <p:cNvPicPr>
            <a:picLocks noChangeAspect="1"/>
          </p:cNvPicPr>
          <p:nvPr/>
        </p:nvPicPr>
        <p:blipFill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024" y="2715413"/>
            <a:ext cx="457200" cy="457200"/>
          </a:xfrm>
          <a:prstGeom prst="rect">
            <a:avLst/>
          </a:prstGeom>
        </p:spPr>
      </p:pic>
      <p:sp>
        <p:nvSpPr>
          <p:cNvPr id="2" name="Quad Arrow 1"/>
          <p:cNvSpPr/>
          <p:nvPr/>
        </p:nvSpPr>
        <p:spPr>
          <a:xfrm>
            <a:off x="4758571" y="2301550"/>
            <a:ext cx="2429498" cy="2278508"/>
          </a:xfrm>
          <a:prstGeom prst="quadArrow">
            <a:avLst/>
          </a:prstGeom>
          <a:solidFill>
            <a:srgbClr val="0049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Book"/>
              <a:cs typeface="Avenir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4462" y="3139189"/>
            <a:ext cx="216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Avenir Book"/>
                <a:cs typeface="Avenir Book"/>
              </a:rPr>
              <a:t>Opportunities</a:t>
            </a:r>
          </a:p>
        </p:txBody>
      </p:sp>
      <p:pic>
        <p:nvPicPr>
          <p:cNvPr id="31" name="Picture 30" descr="Screen Shot 2016-04-22 at 12.24.59 AM.png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598" y="6319886"/>
            <a:ext cx="457200" cy="457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082821" y="2741602"/>
            <a:ext cx="24362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400" dirty="0">
                <a:latin typeface="Avenir Book"/>
                <a:cs typeface="Avenir Book"/>
              </a:rPr>
              <a:t>Harness real time data flows for sustainable development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olidFill>
                  <a:srgbClr val="000000"/>
                </a:solidFill>
                <a:latin typeface="Avenir Book"/>
                <a:cs typeface="Avenir Book"/>
              </a:rPr>
              <a:t>Ensure access to data in public domains; including open data</a:t>
            </a:r>
            <a:endParaRPr lang="en-US" sz="1400" dirty="0">
              <a:latin typeface="Avenir Book"/>
              <a:cs typeface="Avenir Book"/>
            </a:endParaRPr>
          </a:p>
          <a:p>
            <a:pPr>
              <a:spcAft>
                <a:spcPts val="1200"/>
              </a:spcAft>
            </a:pPr>
            <a:r>
              <a:rPr lang="en-GB" sz="1400" dirty="0">
                <a:latin typeface="Avenir Book"/>
                <a:cs typeface="Avenir Book"/>
              </a:rPr>
              <a:t>Catalyse data innovations for the delivery of the SDGs</a:t>
            </a:r>
            <a:endParaRPr lang="en-US" sz="1400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600571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Data Roadmaps for Sustainable Development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Support countries at national and sub-national levels to develop and implement </a:t>
            </a:r>
            <a:r>
              <a:rPr lang="en-US" b="1" dirty="0"/>
              <a:t>whole of government </a:t>
            </a:r>
            <a:r>
              <a:rPr lang="en-US" dirty="0"/>
              <a:t>and </a:t>
            </a:r>
            <a:r>
              <a:rPr lang="en-US" b="1" dirty="0"/>
              <a:t>multi-stakeholder</a:t>
            </a:r>
            <a:r>
              <a:rPr lang="en-US" dirty="0"/>
              <a:t> data roadmaps for harnessing the data revolution for sustainable development, with particular emphasis on the SDGs and local priorities articulated in national plans.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248" y="4140026"/>
            <a:ext cx="4929265" cy="2008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016" y="3404673"/>
            <a:ext cx="2693397" cy="27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83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Country Led Approaches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160000" cy="1644805"/>
          </a:xfrm>
        </p:spPr>
        <p:txBody>
          <a:bodyPr/>
          <a:lstStyle/>
          <a:p>
            <a:r>
              <a:rPr lang="en-US" dirty="0"/>
              <a:t>The Data Roadmaps for Sustainable Development approach is iterative, based on experiences and implementation models from partner countries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079595"/>
            <a:ext cx="10160000" cy="2373351"/>
          </a:xfrm>
          <a:prstGeom prst="rect">
            <a:avLst/>
          </a:prstGeom>
        </p:spPr>
        <p:txBody>
          <a:bodyPr vert="horz" lIns="91440" tIns="45720" rIns="91440" bIns="45720" numCol="2" rtlCol="0">
            <a:normAutofit fontScale="925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Colombia</a:t>
            </a:r>
          </a:p>
          <a:p>
            <a:pPr lvl="1"/>
            <a:r>
              <a:rPr lang="en-US" dirty="0"/>
              <a:t>Philippines</a:t>
            </a:r>
          </a:p>
          <a:p>
            <a:pPr lvl="1"/>
            <a:r>
              <a:rPr lang="en-US" dirty="0"/>
              <a:t>Sierra Leone</a:t>
            </a:r>
          </a:p>
          <a:p>
            <a:pPr lvl="1"/>
            <a:r>
              <a:rPr lang="en-US" dirty="0"/>
              <a:t>Kenya</a:t>
            </a:r>
          </a:p>
          <a:p>
            <a:pPr lvl="1"/>
            <a:r>
              <a:rPr lang="en-US" dirty="0"/>
              <a:t>Tanzania</a:t>
            </a:r>
          </a:p>
          <a:p>
            <a:pPr lvl="1"/>
            <a:r>
              <a:rPr lang="en-US" dirty="0"/>
              <a:t>Senegal</a:t>
            </a:r>
          </a:p>
          <a:p>
            <a:pPr lvl="1"/>
            <a:r>
              <a:rPr lang="en-US" dirty="0"/>
              <a:t>USA</a:t>
            </a:r>
          </a:p>
          <a:p>
            <a:pPr lvl="1"/>
            <a:r>
              <a:rPr lang="en-US" dirty="0"/>
              <a:t>UK</a:t>
            </a:r>
          </a:p>
          <a:p>
            <a:pPr lvl="1"/>
            <a:r>
              <a:rPr lang="en-US" dirty="0"/>
              <a:t>Egypt</a:t>
            </a:r>
          </a:p>
          <a:p>
            <a:pPr lvl="1"/>
            <a:r>
              <a:rPr lang="en-US" dirty="0"/>
              <a:t>Mexico</a:t>
            </a:r>
          </a:p>
          <a:p>
            <a:pPr lvl="1"/>
            <a:r>
              <a:rPr lang="en-US" dirty="0"/>
              <a:t>Ghana</a:t>
            </a: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1028391" y="4942262"/>
          <a:ext cx="8128000" cy="1990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2075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for 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784" y="4569967"/>
            <a:ext cx="9830816" cy="179762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Fill data gaps more efficiently, frequently and cost effectively</a:t>
            </a:r>
          </a:p>
          <a:p>
            <a:r>
              <a:rPr lang="en-US" dirty="0"/>
              <a:t>Real-time, dynamic, disaggregated data</a:t>
            </a:r>
          </a:p>
          <a:p>
            <a:r>
              <a:rPr lang="en-US" dirty="0"/>
              <a:t>Official and non-official data</a:t>
            </a:r>
          </a:p>
          <a:p>
            <a:r>
              <a:rPr lang="en-US" dirty="0"/>
              <a:t>Use innovative approaches and range of stakeholder to solve problems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78302" y="1868741"/>
            <a:ext cx="1901952" cy="8046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Geospatial Data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78302" y="2903378"/>
            <a:ext cx="1901952" cy="8046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Privately Held Data</a:t>
            </a:r>
          </a:p>
        </p:txBody>
      </p:sp>
      <p:sp>
        <p:nvSpPr>
          <p:cNvPr id="9" name="Rectangle 8"/>
          <p:cNvSpPr/>
          <p:nvPr/>
        </p:nvSpPr>
        <p:spPr>
          <a:xfrm>
            <a:off x="5400294" y="2924396"/>
            <a:ext cx="1901952" cy="80467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00294" y="1868741"/>
            <a:ext cx="1901952" cy="80467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Citizen Generated Data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9600" y="1889759"/>
            <a:ext cx="1264158" cy="183930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Official Data for Planning and Monitoring</a:t>
            </a:r>
          </a:p>
        </p:txBody>
      </p:sp>
      <p:sp>
        <p:nvSpPr>
          <p:cNvPr id="13" name="Left-Right Arrow 12"/>
          <p:cNvSpPr/>
          <p:nvPr/>
        </p:nvSpPr>
        <p:spPr>
          <a:xfrm>
            <a:off x="2127123" y="2035220"/>
            <a:ext cx="797814" cy="1548385"/>
          </a:xfrm>
          <a:prstGeom prst="leftRightArrow">
            <a:avLst>
              <a:gd name="adj1" fmla="val 50000"/>
              <a:gd name="adj2" fmla="val 28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7534656" y="1868741"/>
            <a:ext cx="512064" cy="1714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249001" y="3746820"/>
            <a:ext cx="3169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informed and data driven decision making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001" y="1772382"/>
            <a:ext cx="2881944" cy="197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495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Collaboratives:  Environment and LNOB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1" y="1600201"/>
            <a:ext cx="4583722" cy="46364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ENVIRONMENT:</a:t>
            </a:r>
          </a:p>
          <a:p>
            <a:pPr lvl="1"/>
            <a:r>
              <a:rPr lang="en-US" dirty="0"/>
              <a:t>Working with GEO, NASA, ESA and others on earth observation data applied to the SDGs</a:t>
            </a:r>
          </a:p>
          <a:p>
            <a:pPr lvl="1"/>
            <a:r>
              <a:rPr lang="en-US" dirty="0"/>
              <a:t>Working with WRI, IODC and CODE on climate change open data</a:t>
            </a:r>
          </a:p>
          <a:p>
            <a:pPr lvl="1"/>
            <a:r>
              <a:rPr lang="en-US" dirty="0"/>
              <a:t>Working with World Bank on open energy data</a:t>
            </a:r>
          </a:p>
          <a:p>
            <a:pPr lvl="1"/>
            <a:r>
              <a:rPr lang="en-US" dirty="0"/>
              <a:t>SDGs applied at subnational level</a:t>
            </a:r>
          </a:p>
          <a:p>
            <a:r>
              <a:rPr lang="en-US" dirty="0"/>
              <a:t>LEAVE NO ONE BEHIND</a:t>
            </a:r>
          </a:p>
          <a:p>
            <a:pPr lvl="1"/>
            <a:r>
              <a:rPr lang="en-US" dirty="0"/>
              <a:t>Data disaggregation</a:t>
            </a:r>
          </a:p>
          <a:p>
            <a:pPr lvl="1"/>
            <a:r>
              <a:rPr lang="en-US" dirty="0"/>
              <a:t>Gender data</a:t>
            </a:r>
          </a:p>
          <a:p>
            <a:pPr lvl="1"/>
            <a:r>
              <a:rPr lang="en-US" dirty="0"/>
              <a:t>Marginalized groups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9E2C30D-4FEB-4A37-8D44-1270561C7CD8}"/>
              </a:ext>
            </a:extLst>
          </p:cNvPr>
          <p:cNvGrpSpPr/>
          <p:nvPr/>
        </p:nvGrpSpPr>
        <p:grpSpPr>
          <a:xfrm>
            <a:off x="5287108" y="1617786"/>
            <a:ext cx="5039825" cy="4267199"/>
            <a:chOff x="6048009" y="1617786"/>
            <a:chExt cx="4278924" cy="2907323"/>
          </a:xfrm>
        </p:grpSpPr>
        <p:pic>
          <p:nvPicPr>
            <p:cNvPr id="5" name="Picture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048010" y="2879188"/>
              <a:ext cx="4278923" cy="1645921"/>
            </a:xfrm>
            <a:prstGeom prst="rect">
              <a:avLst/>
            </a:prstGeom>
          </p:spPr>
        </p:pic>
        <p:pic>
          <p:nvPicPr>
            <p:cNvPr id="6" name="Picture 5" descr="C:\Users\Aditya\AppData\Local\Microsoft\Windows\INetCache\Content.Word\IMG_5732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8009" y="1617786"/>
              <a:ext cx="4256576" cy="108760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5193323" y="1248454"/>
            <a:ext cx="171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Colombia</a:t>
            </a:r>
          </a:p>
        </p:txBody>
      </p:sp>
    </p:spTree>
    <p:extLst>
      <p:ext uri="{BB962C8B-B14F-4D97-AF65-F5344CB8AC3E}">
        <p14:creationId xmlns:p14="http://schemas.microsoft.com/office/powerpoint/2010/main" val="2710493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3788F-6D5D-48B5-A996-A59BE50E9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 Data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40409-E535-4DA9-9757-301C28527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160000" cy="5074920"/>
          </a:xfrm>
        </p:spPr>
        <p:txBody>
          <a:bodyPr/>
          <a:lstStyle/>
          <a:p>
            <a:r>
              <a:rPr lang="en-US" dirty="0"/>
              <a:t>Agriculture</a:t>
            </a:r>
          </a:p>
          <a:p>
            <a:r>
              <a:rPr lang="en-US" dirty="0"/>
              <a:t>Urban resilience</a:t>
            </a:r>
          </a:p>
          <a:p>
            <a:r>
              <a:rPr lang="en-US" dirty="0"/>
              <a:t>Water ecosystems</a:t>
            </a:r>
          </a:p>
          <a:p>
            <a:r>
              <a:rPr lang="en-US" dirty="0"/>
              <a:t>Forest management</a:t>
            </a:r>
          </a:p>
          <a:p>
            <a:r>
              <a:rPr lang="en-US" dirty="0"/>
              <a:t>Land use/land cover change</a:t>
            </a:r>
          </a:p>
          <a:p>
            <a:endParaRPr lang="en-US" dirty="0"/>
          </a:p>
          <a:p>
            <a:r>
              <a:rPr lang="en-US" dirty="0"/>
              <a:t>High-Level Meeting on Data for Development in Africa, June 29-30</a:t>
            </a:r>
          </a:p>
          <a:p>
            <a:pPr lvl="1"/>
            <a:r>
              <a:rPr lang="en-US" dirty="0"/>
              <a:t>Agricultural census, farmer registration and improved data access, market valuation, food insecurity</a:t>
            </a:r>
          </a:p>
          <a:p>
            <a:pPr lvl="1"/>
            <a:r>
              <a:rPr lang="en-US" dirty="0"/>
              <a:t>Cross-cutting issues across agriculture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C6513F-451C-4D12-9B98-513DC849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52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06B6A-BF84-4582-9E36-ABA169D66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68384-2F25-4AC1-AECE-4205712C2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15:00-15:30	Program Introduction</a:t>
            </a:r>
          </a:p>
          <a:p>
            <a:pPr lvl="1"/>
            <a:r>
              <a:rPr lang="en-US" dirty="0"/>
              <a:t>Aditya Agrawal, GPSDD</a:t>
            </a:r>
          </a:p>
          <a:p>
            <a:pPr lvl="1"/>
            <a:r>
              <a:rPr lang="en-US" dirty="0"/>
              <a:t>Bill Sonntag, GEO</a:t>
            </a:r>
          </a:p>
          <a:p>
            <a:pPr lvl="1"/>
            <a:r>
              <a:rPr lang="en-US" dirty="0"/>
              <a:t>Argyro Kavvada, NASA/ BAH </a:t>
            </a:r>
          </a:p>
          <a:p>
            <a:r>
              <a:rPr lang="en-US" b="1" dirty="0"/>
              <a:t>15:30-16:00	Country Experiences</a:t>
            </a:r>
          </a:p>
          <a:p>
            <a:pPr lvl="1"/>
            <a:r>
              <a:rPr lang="en-US" dirty="0"/>
              <a:t>Diana Carolina Nova Laverde, DANE, Colombia</a:t>
            </a:r>
          </a:p>
          <a:p>
            <a:r>
              <a:rPr lang="en-US" b="1" dirty="0"/>
              <a:t>16:00-16:15	BREAK</a:t>
            </a:r>
          </a:p>
          <a:p>
            <a:r>
              <a:rPr lang="en-US" b="1" dirty="0"/>
              <a:t>16:15-18:00	Earth Observation Data Methods</a:t>
            </a:r>
          </a:p>
          <a:p>
            <a:pPr lvl="1"/>
            <a:r>
              <a:rPr lang="en-US" dirty="0"/>
              <a:t>Matthew Hansen, University of Maryland</a:t>
            </a:r>
          </a:p>
          <a:p>
            <a:pPr lvl="1"/>
            <a:r>
              <a:rPr lang="en-US" dirty="0"/>
              <a:t>Compton J. Tucker, NASA</a:t>
            </a:r>
          </a:p>
          <a:p>
            <a:pPr lvl="1"/>
            <a:r>
              <a:rPr lang="en-US" dirty="0"/>
              <a:t>Alex de Sherbinin, CIESIN &amp; NASA SEDAC</a:t>
            </a:r>
          </a:p>
          <a:p>
            <a:pPr lvl="1"/>
            <a:r>
              <a:rPr lang="en-US" dirty="0"/>
              <a:t>Frank Muller-</a:t>
            </a:r>
            <a:r>
              <a:rPr lang="en-US" dirty="0" err="1"/>
              <a:t>Karger</a:t>
            </a:r>
            <a:r>
              <a:rPr lang="en-US" dirty="0"/>
              <a:t>, University of South Florida and Gabrielle </a:t>
            </a:r>
            <a:r>
              <a:rPr lang="en-US" dirty="0" err="1"/>
              <a:t>Canonico</a:t>
            </a:r>
            <a:r>
              <a:rPr lang="en-US" dirty="0"/>
              <a:t>, NOAA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295D9-F337-4272-B9EF-335828C87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5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1334752" y="382372"/>
            <a:ext cx="8386800" cy="647400"/>
          </a:xfrm>
          <a:prstGeom prst="rect">
            <a:avLst/>
          </a:prstGeom>
          <a:noFill/>
          <a:ln>
            <a:noFill/>
          </a:ln>
        </p:spPr>
        <p:txBody>
          <a:bodyPr vert="horz" lIns="68575" tIns="34275" rIns="68575" bIns="34275" rtlCol="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buClr>
                <a:srgbClr val="A25331"/>
              </a:buClr>
              <a:buSzPct val="25000"/>
            </a:pPr>
            <a:r>
              <a:rPr lang="en-US" sz="3000" b="1" dirty="0">
                <a:solidFill>
                  <a:srgbClr val="A25331"/>
                </a:solidFill>
                <a:latin typeface="Raleway"/>
                <a:ea typeface="Raleway"/>
                <a:cs typeface="Raleway"/>
                <a:sym typeface="Raleway"/>
              </a:rPr>
              <a:t>The Global Sustainable Development Goals</a:t>
            </a:r>
          </a:p>
        </p:txBody>
      </p:sp>
      <p:sp>
        <p:nvSpPr>
          <p:cNvPr id="199" name="Shape 199"/>
          <p:cNvSpPr/>
          <p:nvPr/>
        </p:nvSpPr>
        <p:spPr>
          <a:xfrm>
            <a:off x="1926173" y="1452768"/>
            <a:ext cx="1930500" cy="577200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t" anchorCtr="0">
            <a:noAutofit/>
          </a:bodyPr>
          <a:lstStyle/>
          <a:p>
            <a:pPr algn="r" rtl="0">
              <a:buSzPct val="25000"/>
            </a:pPr>
            <a:r>
              <a:rPr lang="en-US" sz="165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MDGs</a:t>
            </a:r>
          </a:p>
          <a:p>
            <a:pPr algn="r" rtl="0">
              <a:buSzPct val="25000"/>
            </a:pPr>
            <a:r>
              <a:rPr lang="en-US" sz="165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(2000-2015)</a:t>
            </a:r>
          </a:p>
        </p:txBody>
      </p:sp>
      <p:sp>
        <p:nvSpPr>
          <p:cNvPr id="200" name="Shape 200"/>
          <p:cNvSpPr/>
          <p:nvPr/>
        </p:nvSpPr>
        <p:spPr>
          <a:xfrm>
            <a:off x="7222670" y="1458801"/>
            <a:ext cx="1728600" cy="577200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t" anchorCtr="0">
            <a:noAutofit/>
          </a:bodyPr>
          <a:lstStyle/>
          <a:p>
            <a:pPr algn="l" rtl="0">
              <a:buSzPct val="25000"/>
            </a:pPr>
            <a:r>
              <a:rPr lang="en-US" sz="1650" b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SDGs</a:t>
            </a:r>
          </a:p>
          <a:p>
            <a:pPr algn="l" rtl="0">
              <a:buSzPct val="25000"/>
            </a:pPr>
            <a:r>
              <a:rPr lang="en-US" sz="1650" b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(2015-2030)</a:t>
            </a:r>
          </a:p>
        </p:txBody>
      </p:sp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56563" y="1167502"/>
            <a:ext cx="1166100" cy="90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 descr="Image result for millennium development goal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84068" y="1209583"/>
            <a:ext cx="825000" cy="8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/>
          <p:nvPr/>
        </p:nvSpPr>
        <p:spPr>
          <a:xfrm>
            <a:off x="2710828" y="1609136"/>
            <a:ext cx="2072400" cy="306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lIns="34275" tIns="34275" rIns="34275" bIns="34275" anchor="ctr" anchorCtr="0">
            <a:noAutofit/>
          </a:bodyPr>
          <a:lstStyle/>
          <a:p>
            <a:pPr algn="l" rtl="0"/>
            <a:endParaRPr sz="135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6337102" y="1609135"/>
            <a:ext cx="2072399" cy="306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lIns="34275" tIns="34275" rIns="34275" bIns="34275" anchor="ctr" anchorCtr="0">
            <a:noAutofit/>
          </a:bodyPr>
          <a:lstStyle/>
          <a:p>
            <a:pPr algn="l" rtl="0"/>
            <a:endParaRPr sz="135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2101328" y="2452967"/>
            <a:ext cx="2682000" cy="507900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t" anchorCtr="0">
            <a:noAutofit/>
          </a:bodyPr>
          <a:lstStyle/>
          <a:p>
            <a:pPr algn="r" rtl="0">
              <a:buSzPct val="25000"/>
            </a:pPr>
            <a:r>
              <a:rPr lang="en-US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Developing country focused</a:t>
            </a:r>
          </a:p>
        </p:txBody>
      </p:sp>
      <p:sp>
        <p:nvSpPr>
          <p:cNvPr id="206" name="Shape 206"/>
          <p:cNvSpPr/>
          <p:nvPr/>
        </p:nvSpPr>
        <p:spPr>
          <a:xfrm>
            <a:off x="6278760" y="2632428"/>
            <a:ext cx="1927800" cy="25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l" rtl="0">
              <a:buSzPct val="25000"/>
            </a:pPr>
            <a:r>
              <a:rPr lang="en-US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Universal</a:t>
            </a:r>
          </a:p>
        </p:txBody>
      </p:sp>
      <p:sp>
        <p:nvSpPr>
          <p:cNvPr id="207" name="Shape 207"/>
          <p:cNvSpPr/>
          <p:nvPr/>
        </p:nvSpPr>
        <p:spPr>
          <a:xfrm>
            <a:off x="2919720" y="3379336"/>
            <a:ext cx="1792200" cy="253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 rtl="0">
              <a:buSzPct val="25000"/>
            </a:pPr>
            <a:r>
              <a:rPr lang="en-US">
                <a:solidFill>
                  <a:srgbClr val="656669"/>
                </a:solidFill>
                <a:latin typeface="Raleway"/>
                <a:ea typeface="Raleway"/>
                <a:cs typeface="Raleway"/>
                <a:sym typeface="Raleway"/>
              </a:rPr>
              <a:t>Social</a:t>
            </a:r>
          </a:p>
        </p:txBody>
      </p:sp>
      <p:sp>
        <p:nvSpPr>
          <p:cNvPr id="208" name="Shape 208"/>
          <p:cNvSpPr/>
          <p:nvPr/>
        </p:nvSpPr>
        <p:spPr>
          <a:xfrm>
            <a:off x="6278760" y="3375043"/>
            <a:ext cx="2921700" cy="507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l" rtl="0">
              <a:buSzPct val="25000"/>
            </a:pPr>
            <a:r>
              <a:rPr lang="en-US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Social, Economic, and Environmental</a:t>
            </a:r>
          </a:p>
        </p:txBody>
      </p:sp>
      <p:sp>
        <p:nvSpPr>
          <p:cNvPr id="209" name="Shape 209"/>
          <p:cNvSpPr/>
          <p:nvPr/>
        </p:nvSpPr>
        <p:spPr>
          <a:xfrm>
            <a:off x="3032960" y="4160857"/>
            <a:ext cx="1750500" cy="2697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 rtl="0">
              <a:buSzPct val="25000"/>
            </a:pPr>
            <a:r>
              <a:rPr lang="en-US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Foreign Aid</a:t>
            </a:r>
          </a:p>
        </p:txBody>
      </p:sp>
      <p:sp>
        <p:nvSpPr>
          <p:cNvPr id="210" name="Shape 210"/>
          <p:cNvSpPr/>
          <p:nvPr/>
        </p:nvSpPr>
        <p:spPr>
          <a:xfrm>
            <a:off x="6278760" y="4128832"/>
            <a:ext cx="2941500" cy="507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l" rtl="0">
              <a:buSzPct val="25000"/>
            </a:pPr>
            <a:r>
              <a:rPr lang="en-US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Domestic Investment, Private Flows, and Aid</a:t>
            </a:r>
          </a:p>
        </p:txBody>
      </p:sp>
      <p:sp>
        <p:nvSpPr>
          <p:cNvPr id="211" name="Shape 211"/>
          <p:cNvSpPr/>
          <p:nvPr/>
        </p:nvSpPr>
        <p:spPr>
          <a:xfrm>
            <a:off x="5256010" y="4153622"/>
            <a:ext cx="550200" cy="276900"/>
          </a:xfrm>
          <a:prstGeom prst="chevron">
            <a:avLst>
              <a:gd name="adj" fmla="val 50000"/>
            </a:avLst>
          </a:prstGeom>
          <a:solidFill>
            <a:srgbClr val="FFFFFF"/>
          </a:solidFill>
          <a:ln w="25400" cap="flat" cmpd="sng">
            <a:solidFill>
              <a:srgbClr val="4CB04F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lIns="34275" tIns="34275" rIns="34275" bIns="34275" anchor="ctr" anchorCtr="0">
            <a:noAutofit/>
          </a:bodyPr>
          <a:lstStyle/>
          <a:p>
            <a:pPr algn="l" rtl="0"/>
            <a:endParaRPr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1835993" y="4952854"/>
            <a:ext cx="2947200" cy="507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r" rtl="0">
              <a:buSzPct val="25000"/>
            </a:pPr>
            <a:r>
              <a:rPr lang="en-US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Official Statistics and Administrative Data</a:t>
            </a:r>
          </a:p>
        </p:txBody>
      </p:sp>
      <p:sp>
        <p:nvSpPr>
          <p:cNvPr id="213" name="Shape 213"/>
          <p:cNvSpPr/>
          <p:nvPr/>
        </p:nvSpPr>
        <p:spPr>
          <a:xfrm>
            <a:off x="6278753" y="5019500"/>
            <a:ext cx="2921700" cy="10257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l" rtl="0">
              <a:buSzPct val="25000"/>
            </a:pPr>
            <a:r>
              <a:rPr lang="en-US" dirty="0">
                <a:solidFill>
                  <a:srgbClr val="595959"/>
                </a:solidFill>
                <a:latin typeface="Raleway"/>
                <a:ea typeface="Raleway"/>
                <a:cs typeface="Raleway"/>
                <a:sym typeface="Raleway"/>
              </a:rPr>
              <a:t>Big Data, Citizen Generated Data, Geospatial and Earth Observation Data, Open Data, and more</a:t>
            </a:r>
          </a:p>
        </p:txBody>
      </p:sp>
      <p:sp>
        <p:nvSpPr>
          <p:cNvPr id="214" name="Shape 214"/>
          <p:cNvSpPr/>
          <p:nvPr/>
        </p:nvSpPr>
        <p:spPr>
          <a:xfrm>
            <a:off x="5256008" y="4942348"/>
            <a:ext cx="550200" cy="276900"/>
          </a:xfrm>
          <a:prstGeom prst="chevron">
            <a:avLst>
              <a:gd name="adj" fmla="val 50000"/>
            </a:avLst>
          </a:prstGeom>
          <a:solidFill>
            <a:srgbClr val="FFFFFF"/>
          </a:solidFill>
          <a:ln w="25400" cap="flat" cmpd="sng">
            <a:solidFill>
              <a:srgbClr val="4CB04F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lIns="34275" tIns="34275" rIns="34275" bIns="34275" anchor="ctr" anchorCtr="0">
            <a:noAutofit/>
          </a:bodyPr>
          <a:lstStyle/>
          <a:p>
            <a:pPr algn="l" rtl="0"/>
            <a:endParaRPr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5256008" y="3364895"/>
            <a:ext cx="550200" cy="276900"/>
          </a:xfrm>
          <a:prstGeom prst="chevron">
            <a:avLst>
              <a:gd name="adj" fmla="val 50000"/>
            </a:avLst>
          </a:prstGeom>
          <a:solidFill>
            <a:srgbClr val="FFFFFF"/>
          </a:solidFill>
          <a:ln w="25400" cap="flat" cmpd="sng">
            <a:solidFill>
              <a:srgbClr val="4CB04F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lIns="34275" tIns="34275" rIns="34275" bIns="34275" anchor="ctr" anchorCtr="0">
            <a:noAutofit/>
          </a:bodyPr>
          <a:lstStyle/>
          <a:p>
            <a:pPr algn="l" rtl="0"/>
            <a:endParaRPr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5256008" y="2576170"/>
            <a:ext cx="550200" cy="276900"/>
          </a:xfrm>
          <a:prstGeom prst="chevron">
            <a:avLst>
              <a:gd name="adj" fmla="val 50000"/>
            </a:avLst>
          </a:prstGeom>
          <a:solidFill>
            <a:srgbClr val="FFFFFF"/>
          </a:solidFill>
          <a:ln w="25400" cap="flat" cmpd="sng">
            <a:solidFill>
              <a:srgbClr val="4CB04F"/>
            </a:solidFill>
            <a:prstDash val="solid"/>
            <a:bevel/>
            <a:headEnd type="none" w="med" len="med"/>
            <a:tailEnd type="none" w="med" len="med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lIns="34275" tIns="34275" rIns="34275" bIns="34275" anchor="ctr" anchorCtr="0">
            <a:noAutofit/>
          </a:bodyPr>
          <a:lstStyle/>
          <a:p>
            <a:pPr algn="l" rtl="0"/>
            <a:endParaRPr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23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96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6350" y="5635674"/>
            <a:ext cx="8698523" cy="751840"/>
          </a:xfrm>
        </p:spPr>
        <p:txBody>
          <a:bodyPr/>
          <a:lstStyle/>
          <a:p>
            <a:r>
              <a:rPr lang="en-US" dirty="0"/>
              <a:t>17 Goals, 169 Targets, 230 Indicators = Huge Data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73" y="104970"/>
            <a:ext cx="10708678" cy="541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9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1090343" y="448216"/>
            <a:ext cx="7792500" cy="3255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A35331"/>
              </a:buClr>
              <a:buSzPct val="25000"/>
            </a:pPr>
            <a:r>
              <a:rPr lang="en-US" sz="3000" b="1" i="1">
                <a:solidFill>
                  <a:srgbClr val="A35331"/>
                </a:solidFill>
                <a:latin typeface="Raleway"/>
                <a:ea typeface="Raleway"/>
                <a:cs typeface="Raleway"/>
                <a:sym typeface="Raleway"/>
              </a:rPr>
              <a:t>THE CHALLENGES: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1513416" y="2018894"/>
            <a:ext cx="8123700" cy="28464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285750" indent="-323850">
              <a:lnSpc>
                <a:spcPct val="90000"/>
              </a:lnSpc>
              <a:spcBef>
                <a:spcPts val="0"/>
              </a:spcBef>
              <a:buClr>
                <a:srgbClr val="58595C"/>
              </a:buClr>
              <a:buSzPct val="100000"/>
              <a:buFont typeface="Raleway"/>
              <a:buChar char="•"/>
            </a:pPr>
            <a:r>
              <a:rPr lang="en-US" sz="240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Data on entire groups and key issues are unavailable.</a:t>
            </a:r>
          </a:p>
          <a:p>
            <a:pPr marL="285750" indent="-323850">
              <a:lnSpc>
                <a:spcPct val="90000"/>
              </a:lnSpc>
              <a:spcBef>
                <a:spcPts val="1000"/>
              </a:spcBef>
              <a:buClr>
                <a:srgbClr val="58595C"/>
              </a:buClr>
              <a:buSzPct val="100000"/>
              <a:buFont typeface="Raleway"/>
              <a:buChar char="•"/>
            </a:pPr>
            <a:r>
              <a:rPr lang="en-US" sz="240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Data are not dynamic or disaggregated.</a:t>
            </a:r>
          </a:p>
          <a:p>
            <a:pPr marL="285750" indent="-323850">
              <a:lnSpc>
                <a:spcPct val="90000"/>
              </a:lnSpc>
              <a:spcBef>
                <a:spcPts val="1000"/>
              </a:spcBef>
              <a:buClr>
                <a:srgbClr val="58595C"/>
              </a:buClr>
              <a:buSzPct val="100000"/>
              <a:buFont typeface="Raleway"/>
              <a:buChar char="•"/>
            </a:pPr>
            <a:r>
              <a:rPr lang="en-US" sz="240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Data quality is poor and major gaps remain.</a:t>
            </a:r>
          </a:p>
          <a:p>
            <a:pPr marL="285750" indent="-323850">
              <a:lnSpc>
                <a:spcPct val="90000"/>
              </a:lnSpc>
              <a:spcBef>
                <a:spcPts val="1000"/>
              </a:spcBef>
              <a:buClr>
                <a:srgbClr val="58595C"/>
              </a:buClr>
              <a:buSzPct val="100000"/>
              <a:buFont typeface="Raleway"/>
              <a:buChar char="•"/>
            </a:pPr>
            <a:r>
              <a:rPr lang="en-US" sz="240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Data that exist are often not useable. </a:t>
            </a:r>
          </a:p>
          <a:p>
            <a:pPr marL="285750" indent="-323850">
              <a:lnSpc>
                <a:spcPct val="90000"/>
              </a:lnSpc>
              <a:spcBef>
                <a:spcPts val="1000"/>
              </a:spcBef>
              <a:buClr>
                <a:srgbClr val="58595C"/>
              </a:buClr>
              <a:buSzPct val="100000"/>
              <a:buFont typeface="Raleway"/>
              <a:buChar char="•"/>
            </a:pPr>
            <a:r>
              <a:rPr lang="en-US" sz="240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Data that are useable are not accessible or open.</a:t>
            </a:r>
          </a:p>
          <a:p>
            <a:pPr marL="285750" indent="-323850">
              <a:lnSpc>
                <a:spcPct val="90000"/>
              </a:lnSpc>
              <a:spcBef>
                <a:spcPts val="1000"/>
              </a:spcBef>
              <a:buClr>
                <a:srgbClr val="58595C"/>
              </a:buClr>
              <a:buSzPct val="100000"/>
              <a:buFont typeface="Raleway"/>
              <a:buChar char="•"/>
            </a:pPr>
            <a:r>
              <a:rPr lang="en-US" sz="240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Data that are accessible are often not used effectively.</a:t>
            </a:r>
          </a:p>
        </p:txBody>
      </p:sp>
      <p:sp>
        <p:nvSpPr>
          <p:cNvPr id="234" name="Shape 234"/>
          <p:cNvSpPr/>
          <p:nvPr/>
        </p:nvSpPr>
        <p:spPr>
          <a:xfrm>
            <a:off x="1359556" y="1034005"/>
            <a:ext cx="7939800" cy="984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l" rtl="0">
              <a:buSzPct val="25000"/>
            </a:pPr>
            <a:r>
              <a:rPr lang="en-US" sz="2200" b="1">
                <a:solidFill>
                  <a:srgbClr val="A55532"/>
                </a:solidFill>
                <a:latin typeface="Raleway"/>
                <a:ea typeface="Raleway"/>
                <a:cs typeface="Raleway"/>
                <a:sym typeface="Raleway"/>
              </a:rPr>
              <a:t>Data are not available, dynamic, disaggregated, high quality, useable, accessible, open, or used effectively. </a:t>
            </a:r>
          </a:p>
        </p:txBody>
      </p:sp>
      <p:sp>
        <p:nvSpPr>
          <p:cNvPr id="235" name="Shape 235"/>
          <p:cNvSpPr/>
          <p:nvPr/>
        </p:nvSpPr>
        <p:spPr>
          <a:xfrm>
            <a:off x="1443321" y="5439119"/>
            <a:ext cx="7617300" cy="4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1450" lvl="1" indent="-6350" algn="ctr" rtl="0">
              <a:buClr>
                <a:srgbClr val="A25331"/>
              </a:buClr>
              <a:buSzPct val="25000"/>
            </a:pPr>
            <a:r>
              <a:rPr lang="en-US" sz="2400" b="1" i="1">
                <a:solidFill>
                  <a:srgbClr val="A25331"/>
                </a:solidFill>
                <a:latin typeface="Cabin"/>
                <a:ea typeface="Cabin"/>
                <a:cs typeface="Cabin"/>
                <a:sym typeface="Cabin"/>
              </a:rPr>
              <a:t>DATA CHALLENGES LEAVE TOO MANY BEHIND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460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/>
        </p:nvSpPr>
        <p:spPr>
          <a:xfrm>
            <a:off x="1173775" y="621841"/>
            <a:ext cx="7792500" cy="58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algn="l" rtl="0">
              <a:lnSpc>
                <a:spcPct val="90000"/>
              </a:lnSpc>
              <a:buClr>
                <a:srgbClr val="FF0000"/>
              </a:buClr>
              <a:buSzPct val="25000"/>
            </a:pPr>
            <a:r>
              <a:rPr lang="en-US" sz="4800" b="1" i="1">
                <a:solidFill>
                  <a:srgbClr val="A15231"/>
                </a:solidFill>
                <a:latin typeface="Cabin"/>
                <a:ea typeface="Cabin"/>
                <a:cs typeface="Cabin"/>
                <a:sym typeface="Cabin"/>
              </a:rPr>
              <a:t>DATA FOR WHAT?</a:t>
            </a:r>
          </a:p>
        </p:txBody>
      </p:sp>
      <p:sp>
        <p:nvSpPr>
          <p:cNvPr id="277" name="Shape 277"/>
          <p:cNvSpPr/>
          <p:nvPr/>
        </p:nvSpPr>
        <p:spPr>
          <a:xfrm>
            <a:off x="4318747" y="4049554"/>
            <a:ext cx="5258100" cy="92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l" rtl="0">
              <a:buSzPct val="25000"/>
            </a:pPr>
            <a:r>
              <a:rPr lang="en-US" sz="3000" b="1" dirty="0">
                <a:solidFill>
                  <a:srgbClr val="A15231"/>
                </a:solidFill>
                <a:latin typeface="Raleway"/>
                <a:ea typeface="Raleway"/>
                <a:cs typeface="Raleway"/>
                <a:sym typeface="Raleway"/>
              </a:rPr>
              <a:t>To Achieve and Monitor </a:t>
            </a:r>
          </a:p>
          <a:p>
            <a:pPr algn="l" rtl="0">
              <a:buSzPct val="25000"/>
            </a:pPr>
            <a:r>
              <a:rPr lang="en-US" sz="3000" b="1" dirty="0">
                <a:solidFill>
                  <a:srgbClr val="A15231"/>
                </a:solidFill>
                <a:latin typeface="Raleway"/>
                <a:ea typeface="Raleway"/>
                <a:cs typeface="Raleway"/>
                <a:sym typeface="Raleway"/>
              </a:rPr>
              <a:t>Sustainable Development </a:t>
            </a:r>
          </a:p>
        </p:txBody>
      </p:sp>
      <p:sp>
        <p:nvSpPr>
          <p:cNvPr id="278" name="Shape 278"/>
          <p:cNvSpPr/>
          <p:nvPr/>
        </p:nvSpPr>
        <p:spPr>
          <a:xfrm>
            <a:off x="1750778" y="1494712"/>
            <a:ext cx="6038100" cy="589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l" rtl="0">
              <a:buSzPct val="25000"/>
            </a:pPr>
            <a:r>
              <a:rPr lang="en-US" sz="2400" b="1">
                <a:solidFill>
                  <a:srgbClr val="334284"/>
                </a:solidFill>
                <a:latin typeface="Raleway"/>
                <a:ea typeface="Raleway"/>
                <a:cs typeface="Raleway"/>
                <a:sym typeface="Raleway"/>
              </a:rPr>
              <a:t> Improved Decision-Making and Policy</a:t>
            </a:r>
          </a:p>
          <a:p>
            <a:pPr algn="l" rtl="0"/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79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7847" y="3638383"/>
            <a:ext cx="2760900" cy="2007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 txBox="1"/>
          <p:nvPr/>
        </p:nvSpPr>
        <p:spPr>
          <a:xfrm>
            <a:off x="2394178" y="2083912"/>
            <a:ext cx="5351700" cy="58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rtl="0"/>
            <a:r>
              <a:rPr lang="en-US" sz="2400" b="1">
                <a:solidFill>
                  <a:srgbClr val="334284"/>
                </a:solidFill>
                <a:latin typeface="Raleway"/>
                <a:ea typeface="Raleway"/>
                <a:cs typeface="Raleway"/>
                <a:sym typeface="Raleway"/>
              </a:rPr>
              <a:t>Increased Citizen Empowerment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2895578" y="2765512"/>
            <a:ext cx="6874200" cy="58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rtl="0"/>
            <a:r>
              <a:rPr lang="en-US" sz="2400" b="1">
                <a:solidFill>
                  <a:srgbClr val="334284"/>
                </a:solidFill>
                <a:latin typeface="Raleway"/>
                <a:ea typeface="Raleway"/>
                <a:cs typeface="Raleway"/>
                <a:sym typeface="Raleway"/>
              </a:rPr>
              <a:t>Increased Innovation and Entrepreneurship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r" rtl="0">
              <a:buSzPct val="25000"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 rtl="0">
                <a:buSzPct val="25000"/>
              </a:pPr>
              <a:t>6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289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Shape 3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8195" y="1594264"/>
            <a:ext cx="6029999" cy="43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 txBox="1"/>
          <p:nvPr/>
        </p:nvSpPr>
        <p:spPr>
          <a:xfrm>
            <a:off x="1737531" y="503754"/>
            <a:ext cx="7914000" cy="58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1" algn="l" rtl="0">
              <a:buSzPct val="25000"/>
            </a:pPr>
            <a:r>
              <a:rPr lang="en-US" sz="3000" b="1">
                <a:solidFill>
                  <a:srgbClr val="A35533"/>
                </a:solidFill>
                <a:latin typeface="Raleway"/>
                <a:ea typeface="Raleway"/>
                <a:cs typeface="Raleway"/>
                <a:sym typeface="Raleway"/>
              </a:rPr>
              <a:t>Harnessing the Data Revolution</a:t>
            </a:r>
          </a:p>
        </p:txBody>
      </p:sp>
      <p:sp>
        <p:nvSpPr>
          <p:cNvPr id="303" name="Shape 303"/>
          <p:cNvSpPr/>
          <p:nvPr/>
        </p:nvSpPr>
        <p:spPr>
          <a:xfrm>
            <a:off x="1737531" y="1017391"/>
            <a:ext cx="7533000" cy="36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l" rtl="0">
              <a:buSzPct val="25000"/>
            </a:pPr>
            <a:r>
              <a:rPr lang="en-US" sz="2000" i="1">
                <a:solidFill>
                  <a:srgbClr val="42508E"/>
                </a:solidFill>
                <a:latin typeface="Raleway"/>
                <a:ea typeface="Raleway"/>
                <a:cs typeface="Raleway"/>
                <a:sym typeface="Raleway"/>
              </a:rPr>
              <a:t>“Data is the Oil of the 21</a:t>
            </a:r>
            <a:r>
              <a:rPr lang="en-US" sz="2000" i="1" baseline="30000">
                <a:solidFill>
                  <a:srgbClr val="42508E"/>
                </a:solidFill>
                <a:latin typeface="Raleway"/>
                <a:ea typeface="Raleway"/>
                <a:cs typeface="Raleway"/>
                <a:sym typeface="Raleway"/>
              </a:rPr>
              <a:t>st</a:t>
            </a:r>
            <a:r>
              <a:rPr lang="en-US" sz="2000" i="1">
                <a:solidFill>
                  <a:srgbClr val="42508E"/>
                </a:solidFill>
                <a:latin typeface="Raleway"/>
                <a:ea typeface="Raleway"/>
                <a:cs typeface="Raleway"/>
                <a:sym typeface="Raleway"/>
              </a:rPr>
              <a:t> Century”</a:t>
            </a:r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667562" y="1301175"/>
            <a:ext cx="3976992" cy="4386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457200" indent="-342900">
              <a:lnSpc>
                <a:spcPct val="70000"/>
              </a:lnSpc>
              <a:spcBef>
                <a:spcPts val="0"/>
              </a:spcBef>
              <a:buClr>
                <a:srgbClr val="58595C"/>
              </a:buClr>
              <a:buSzPct val="100000"/>
              <a:buFont typeface="Raleway"/>
            </a:pPr>
            <a:r>
              <a:rPr lang="en-US" sz="2400" dirty="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Supporting and complementing government and civil society efforts to generate data for statistics for the formal SDG monitoring framework</a:t>
            </a:r>
          </a:p>
          <a:p>
            <a:pPr marL="0" indent="0">
              <a:lnSpc>
                <a:spcPct val="70000"/>
              </a:lnSpc>
              <a:spcBef>
                <a:spcPts val="0"/>
              </a:spcBef>
              <a:buNone/>
            </a:pPr>
            <a:endParaRPr sz="2400" dirty="0">
              <a:latin typeface="Raleway"/>
              <a:ea typeface="Raleway"/>
              <a:cs typeface="Raleway"/>
              <a:sym typeface="Raleway"/>
            </a:endParaRPr>
          </a:p>
          <a:p>
            <a:pPr marL="457200" indent="-342900">
              <a:lnSpc>
                <a:spcPct val="70000"/>
              </a:lnSpc>
              <a:spcBef>
                <a:spcPts val="0"/>
              </a:spcBef>
              <a:buClr>
                <a:srgbClr val="58595C"/>
              </a:buClr>
              <a:buSzPct val="100000"/>
              <a:buFont typeface="Raleway"/>
            </a:pPr>
            <a:r>
              <a:rPr lang="en-US" sz="2400" dirty="0">
                <a:solidFill>
                  <a:srgbClr val="58595C"/>
                </a:solidFill>
                <a:latin typeface="Raleway"/>
                <a:ea typeface="Raleway"/>
                <a:cs typeface="Raleway"/>
                <a:sym typeface="Raleway"/>
              </a:rPr>
              <a:t>Unleashing innovation in production, accessibility and use of real-time, dynamic, disaggregated data from multiple sources</a:t>
            </a: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1363994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339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11"/>
          <p:cNvSpPr txBox="1">
            <a:spLocks noChangeArrowheads="1"/>
          </p:cNvSpPr>
          <p:nvPr/>
        </p:nvSpPr>
        <p:spPr bwMode="auto">
          <a:xfrm>
            <a:off x="0" y="341086"/>
            <a:ext cx="11303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 u="sng">
                <a:solidFill>
                  <a:schemeClr val="tx2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pPr lvl="1" algn="l" rtl="0">
              <a:buSzPct val="25000"/>
            </a:pPr>
            <a:r>
              <a:rPr lang="en-US" sz="3200" u="none" dirty="0">
                <a:solidFill>
                  <a:srgbClr val="A35533"/>
                </a:solidFill>
                <a:latin typeface="Raleway"/>
                <a:ea typeface="Raleway"/>
                <a:cs typeface="Raleway"/>
                <a:sym typeface="Raleway"/>
              </a:rPr>
              <a:t>Earth Observation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165" y="1310260"/>
            <a:ext cx="7936562" cy="542163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44" y="1134414"/>
            <a:ext cx="328612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75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1973715" y="1141350"/>
            <a:ext cx="6744000" cy="3983700"/>
          </a:xfrm>
          <a:prstGeom prst="rect">
            <a:avLst/>
          </a:prstGeom>
          <a:noFill/>
          <a:ln w="9525" cap="flat" cmpd="sng">
            <a:solidFill>
              <a:srgbClr val="52525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331" name="Shape 331" descr="CDG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43128" y="1246200"/>
            <a:ext cx="5168100" cy="377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Shape 332"/>
          <p:cNvSpPr txBox="1"/>
          <p:nvPr/>
        </p:nvSpPr>
        <p:spPr>
          <a:xfrm>
            <a:off x="1388776" y="409010"/>
            <a:ext cx="7914000" cy="58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1" algn="l" rtl="0">
              <a:buSzPct val="25000"/>
            </a:pPr>
            <a:r>
              <a:rPr lang="en-US" sz="3200" b="1" dirty="0">
                <a:solidFill>
                  <a:srgbClr val="A35533"/>
                </a:solidFill>
                <a:latin typeface="Raleway"/>
                <a:ea typeface="Raleway"/>
                <a:cs typeface="Raleway"/>
                <a:sym typeface="Raleway"/>
              </a:rPr>
              <a:t>Citizen-Generated Data</a:t>
            </a:r>
          </a:p>
        </p:txBody>
      </p:sp>
      <p:sp>
        <p:nvSpPr>
          <p:cNvPr id="333" name="Shape 333"/>
          <p:cNvSpPr/>
          <p:nvPr/>
        </p:nvSpPr>
        <p:spPr>
          <a:xfrm>
            <a:off x="4740928" y="5273275"/>
            <a:ext cx="3976800" cy="36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rtl="0"/>
            <a:r>
              <a:rPr lang="en-US" sz="1200" u="sng" dirty="0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http://staging.winguweb.org/2015/datashift</a:t>
            </a:r>
            <a:r>
              <a:rPr lang="en-US" sz="1200" u="sng" dirty="0">
                <a:solidFill>
                  <a:schemeClr val="hlink"/>
                </a:solidFill>
                <a:latin typeface="Cabin"/>
                <a:ea typeface="Cabin"/>
                <a:cs typeface="Cabin"/>
                <a:sym typeface="Cabin"/>
                <a:hlinkClick r:id="rId4"/>
              </a:rPr>
              <a:t>/</a:t>
            </a:r>
          </a:p>
        </p:txBody>
      </p:sp>
      <p:pic>
        <p:nvPicPr>
          <p:cNvPr id="334" name="Shape 334" descr="http://gpsaknowledge.org/wp-content/uploads/2016/04/Datashift-logo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73728" y="5273274"/>
            <a:ext cx="1448700" cy="5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4"/>
          <p:cNvSpPr txBox="1">
            <a:spLocks/>
          </p:cNvSpPr>
          <p:nvPr/>
        </p:nvSpPr>
        <p:spPr>
          <a:xfrm>
            <a:off x="11375717" y="5648960"/>
            <a:ext cx="73152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"/>
              </a:defRPr>
            </a:lvl1pPr>
            <a:lvl2pPr>
              <a:defRPr>
                <a:latin typeface="+mj-lt"/>
                <a:ea typeface="+mj-ea"/>
                <a:cs typeface="+mj-cs"/>
                <a:sym typeface="Helvetica Neue"/>
              </a:defRPr>
            </a:lvl2pPr>
            <a:lvl3pPr>
              <a:defRPr>
                <a:latin typeface="+mj-lt"/>
                <a:ea typeface="+mj-ea"/>
                <a:cs typeface="+mj-cs"/>
                <a:sym typeface="Helvetica Neue"/>
              </a:defRPr>
            </a:lvl3pPr>
            <a:lvl4pPr>
              <a:defRPr>
                <a:latin typeface="+mj-lt"/>
                <a:ea typeface="+mj-ea"/>
                <a:cs typeface="+mj-cs"/>
                <a:sym typeface="Helvetica Neue"/>
              </a:defRPr>
            </a:lvl4pPr>
            <a:lvl5pPr>
              <a:defRPr>
                <a:latin typeface="+mj-lt"/>
                <a:ea typeface="+mj-ea"/>
                <a:cs typeface="+mj-cs"/>
                <a:sym typeface="Helvetica Neue"/>
              </a:defRPr>
            </a:lvl5pPr>
            <a:lvl6pPr>
              <a:defRPr>
                <a:latin typeface="+mj-lt"/>
                <a:ea typeface="+mj-ea"/>
                <a:cs typeface="+mj-cs"/>
                <a:sym typeface="Helvetica Neue"/>
              </a:defRPr>
            </a:lvl6pPr>
            <a:lvl7pPr>
              <a:defRPr>
                <a:latin typeface="+mj-lt"/>
                <a:ea typeface="+mj-ea"/>
                <a:cs typeface="+mj-cs"/>
                <a:sym typeface="Helvetica Neue"/>
              </a:defRPr>
            </a:lvl7pPr>
            <a:lvl8pPr>
              <a:defRPr>
                <a:latin typeface="+mj-lt"/>
                <a:ea typeface="+mj-ea"/>
                <a:cs typeface="+mj-cs"/>
                <a:sym typeface="Helvetica Neue"/>
              </a:defRPr>
            </a:lvl8pPr>
            <a:lvl9pPr>
              <a:defRPr>
                <a:latin typeface="+mj-lt"/>
                <a:ea typeface="+mj-ea"/>
                <a:cs typeface="+mj-cs"/>
                <a:sym typeface="Helvetica Neue"/>
              </a:defRPr>
            </a:lvl9pPr>
          </a:lstStyle>
          <a:p>
            <a:fld id="{9D6418C9-A230-0445-B821-A6F866E1FA2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64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33886</TotalTime>
  <Words>851</Words>
  <Application>Microsoft Office PowerPoint</Application>
  <PresentationFormat>Widescreen</PresentationFormat>
  <Paragraphs>173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Avenir Book</vt:lpstr>
      <vt:lpstr>Cabin</vt:lpstr>
      <vt:lpstr>Calibri</vt:lpstr>
      <vt:lpstr>Cambria</vt:lpstr>
      <vt:lpstr>Helvetica Neue</vt:lpstr>
      <vt:lpstr>Raleway</vt:lpstr>
      <vt:lpstr>Verdana</vt:lpstr>
      <vt:lpstr>Adjacency</vt:lpstr>
      <vt:lpstr>Applying Earth Observation Data  for the SDGs UN High Level Political Forum 2017</vt:lpstr>
      <vt:lpstr>Agenda</vt:lpstr>
      <vt:lpstr>The Global Sustainable Development Goals</vt:lpstr>
      <vt:lpstr>PowerPoint Presentation</vt:lpstr>
      <vt:lpstr>THE CHALLENGES: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Global Partnership has 200+ Data Champions</vt:lpstr>
      <vt:lpstr>PowerPoint Presentation</vt:lpstr>
      <vt:lpstr>Data Roadmaps for Sustainable Development</vt:lpstr>
      <vt:lpstr>Country Led Approaches</vt:lpstr>
      <vt:lpstr>Data for Action</vt:lpstr>
      <vt:lpstr>Data Collaboratives:  Environment and LNOB</vt:lpstr>
      <vt:lpstr>EO Data Challenges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Doyle</dc:creator>
  <cp:lastModifiedBy>ADITYA AGRAWAL</cp:lastModifiedBy>
  <cp:revision>275</cp:revision>
  <cp:lastPrinted>2016-01-14T18:12:17Z</cp:lastPrinted>
  <dcterms:modified xsi:type="dcterms:W3CDTF">2017-07-12T19:10:53Z</dcterms:modified>
</cp:coreProperties>
</file>